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slide+xml" PartName="/ppt/slides/slide41.xml"/>
  <Override ContentType="application/vnd.openxmlformats-officedocument.presentationml.slide+xml" PartName="/ppt/slides/slide4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Lst>
  <p:sldSz cx="18288000" cy="10287000"/>
  <p:notesSz cx="6858000" cy="9144000"/>
  <p:embeddedFontLst>
    <p:embeddedFont>
      <p:font typeface="Obra Letra Bold" charset="1" panose="00000000000000000000"/>
      <p:regular r:id="rId48"/>
    </p:embeddedFont>
    <p:embeddedFont>
      <p:font typeface="Canva Sans Bold" charset="1" panose="020B0803030501040103"/>
      <p:regular r:id="rId49"/>
    </p:embeddedFont>
    <p:embeddedFont>
      <p:font typeface="Mali Bold" charset="1" panose="00000800000000000000"/>
      <p:regular r:id="rId5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slides/slide34.xml" Type="http://schemas.openxmlformats.org/officeDocument/2006/relationships/slide"/><Relationship Id="rId4" Target="theme/theme1.xml" Type="http://schemas.openxmlformats.org/officeDocument/2006/relationships/theme"/><Relationship Id="rId40" Target="slides/slide35.xml" Type="http://schemas.openxmlformats.org/officeDocument/2006/relationships/slide"/><Relationship Id="rId41" Target="slides/slide36.xml" Type="http://schemas.openxmlformats.org/officeDocument/2006/relationships/slide"/><Relationship Id="rId42" Target="slides/slide37.xml" Type="http://schemas.openxmlformats.org/officeDocument/2006/relationships/slide"/><Relationship Id="rId43" Target="slides/slide38.xml" Type="http://schemas.openxmlformats.org/officeDocument/2006/relationships/slide"/><Relationship Id="rId44" Target="slides/slide39.xml" Type="http://schemas.openxmlformats.org/officeDocument/2006/relationships/slide"/><Relationship Id="rId45" Target="slides/slide40.xml" Type="http://schemas.openxmlformats.org/officeDocument/2006/relationships/slide"/><Relationship Id="rId46" Target="slides/slide41.xml" Type="http://schemas.openxmlformats.org/officeDocument/2006/relationships/slide"/><Relationship Id="rId47" Target="slides/slide42.xml" Type="http://schemas.openxmlformats.org/officeDocument/2006/relationships/slide"/><Relationship Id="rId48" Target="fonts/font48.fntdata" Type="http://schemas.openxmlformats.org/officeDocument/2006/relationships/font"/><Relationship Id="rId49" Target="fonts/font49.fntdata" Type="http://schemas.openxmlformats.org/officeDocument/2006/relationships/font"/><Relationship Id="rId5" Target="tableStyles.xml" Type="http://schemas.openxmlformats.org/officeDocument/2006/relationships/tableStyles"/><Relationship Id="rId50" Target="fonts/font50.fntdata" Type="http://schemas.openxmlformats.org/officeDocument/2006/relationships/font"/><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9.pn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png" Type="http://schemas.openxmlformats.org/officeDocument/2006/relationships/image"/></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2.png" Type="http://schemas.openxmlformats.org/officeDocument/2006/relationships/image"/></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3.png" Type="http://schemas.openxmlformats.org/officeDocument/2006/relationships/image"/></Relationships>
</file>

<file path=ppt/slides/_rels/slide3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4.png" Type="http://schemas.openxmlformats.org/officeDocument/2006/relationships/image"/></Relationships>
</file>

<file path=ppt/slides/_rels/slide3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5.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s>
</file>

<file path=ppt/slides/_rels/slide4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6.png" Type="http://schemas.openxmlformats.org/officeDocument/2006/relationships/image"/></Relationships>
</file>

<file path=ppt/slides/_rels/slide4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FF9ED"/>
        </a:solidFill>
      </p:bgPr>
    </p:bg>
    <p:spTree>
      <p:nvGrpSpPr>
        <p:cNvPr id="1" name=""/>
        <p:cNvGrpSpPr/>
        <p:nvPr/>
      </p:nvGrpSpPr>
      <p:grpSpPr>
        <a:xfrm>
          <a:off x="0" y="0"/>
          <a:ext cx="0" cy="0"/>
          <a:chOff x="0" y="0"/>
          <a:chExt cx="0" cy="0"/>
        </a:xfrm>
      </p:grpSpPr>
      <p:sp>
        <p:nvSpPr>
          <p:cNvPr name="TextBox 2" id="2"/>
          <p:cNvSpPr txBox="true"/>
          <p:nvPr/>
        </p:nvSpPr>
        <p:spPr>
          <a:xfrm rot="0">
            <a:off x="2213050" y="2222256"/>
            <a:ext cx="13861901" cy="2335529"/>
          </a:xfrm>
          <a:prstGeom prst="rect">
            <a:avLst/>
          </a:prstGeom>
        </p:spPr>
        <p:txBody>
          <a:bodyPr anchor="t" rtlCol="false" tIns="0" lIns="0" bIns="0" rIns="0">
            <a:spAutoFit/>
          </a:bodyPr>
          <a:lstStyle/>
          <a:p>
            <a:pPr algn="ctr" marL="0" indent="0" lvl="0">
              <a:lnSpc>
                <a:spcPts val="8699"/>
              </a:lnSpc>
            </a:pPr>
            <a:r>
              <a:rPr lang="en-US" b="true" sz="9999" spc="-219">
                <a:solidFill>
                  <a:srgbClr val="E94E1B"/>
                </a:solidFill>
                <a:latin typeface="Obra Letra Bold"/>
                <a:ea typeface="Obra Letra Bold"/>
                <a:cs typeface="Obra Letra Bold"/>
                <a:sym typeface="Obra Letra Bold"/>
              </a:rPr>
              <a:t>Analisa Tingkat Kejahatan di India</a:t>
            </a:r>
          </a:p>
        </p:txBody>
      </p:sp>
      <p:sp>
        <p:nvSpPr>
          <p:cNvPr name="Freeform 3" id="3"/>
          <p:cNvSpPr/>
          <p:nvPr/>
        </p:nvSpPr>
        <p:spPr>
          <a:xfrm flipH="false" flipV="false" rot="0">
            <a:off x="5956061" y="6362508"/>
            <a:ext cx="6636774" cy="4114800"/>
          </a:xfrm>
          <a:custGeom>
            <a:avLst/>
            <a:gdLst/>
            <a:ahLst/>
            <a:cxnLst/>
            <a:rect r="r" b="b" t="t" l="l"/>
            <a:pathLst>
              <a:path h="4114800" w="6636774">
                <a:moveTo>
                  <a:pt x="0" y="0"/>
                </a:moveTo>
                <a:lnTo>
                  <a:pt x="6636774" y="0"/>
                </a:lnTo>
                <a:lnTo>
                  <a:pt x="6636774"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4" id="4"/>
          <p:cNvSpPr/>
          <p:nvPr/>
        </p:nvSpPr>
        <p:spPr>
          <a:xfrm flipH="false" flipV="false" rot="0">
            <a:off x="2126797" y="5390063"/>
            <a:ext cx="4264468" cy="5679074"/>
          </a:xfrm>
          <a:custGeom>
            <a:avLst/>
            <a:gdLst/>
            <a:ahLst/>
            <a:cxnLst/>
            <a:rect r="r" b="b" t="t" l="l"/>
            <a:pathLst>
              <a:path h="5679074" w="4264468">
                <a:moveTo>
                  <a:pt x="0" y="0"/>
                </a:moveTo>
                <a:lnTo>
                  <a:pt x="4264468" y="0"/>
                </a:lnTo>
                <a:lnTo>
                  <a:pt x="4264468" y="5679074"/>
                </a:lnTo>
                <a:lnTo>
                  <a:pt x="0" y="567907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5" id="5"/>
          <p:cNvSpPr/>
          <p:nvPr/>
        </p:nvSpPr>
        <p:spPr>
          <a:xfrm flipH="false" flipV="false" rot="0">
            <a:off x="12332378" y="6654265"/>
            <a:ext cx="3238064" cy="4813338"/>
          </a:xfrm>
          <a:custGeom>
            <a:avLst/>
            <a:gdLst/>
            <a:ahLst/>
            <a:cxnLst/>
            <a:rect r="r" b="b" t="t" l="l"/>
            <a:pathLst>
              <a:path h="4813338" w="3238064">
                <a:moveTo>
                  <a:pt x="0" y="0"/>
                </a:moveTo>
                <a:lnTo>
                  <a:pt x="3238064" y="0"/>
                </a:lnTo>
                <a:lnTo>
                  <a:pt x="3238064" y="4813338"/>
                </a:lnTo>
                <a:lnTo>
                  <a:pt x="0" y="481333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cap="sq">
            <a:noFill/>
            <a:prstDash val="solid"/>
            <a:miter/>
          </a:ln>
        </p:spPr>
      </p:sp>
      <p:sp>
        <p:nvSpPr>
          <p:cNvPr name="TextBox 6" id="6"/>
          <p:cNvSpPr txBox="true"/>
          <p:nvPr/>
        </p:nvSpPr>
        <p:spPr>
          <a:xfrm rot="0">
            <a:off x="5695165" y="1311041"/>
            <a:ext cx="6897671" cy="456090"/>
          </a:xfrm>
          <a:prstGeom prst="rect">
            <a:avLst/>
          </a:prstGeom>
        </p:spPr>
        <p:txBody>
          <a:bodyPr anchor="t" rtlCol="false" tIns="0" lIns="0" bIns="0" rIns="0">
            <a:spAutoFit/>
          </a:bodyPr>
          <a:lstStyle/>
          <a:p>
            <a:pPr algn="ctr">
              <a:lnSpc>
                <a:spcPts val="3736"/>
              </a:lnSpc>
              <a:spcBef>
                <a:spcPct val="0"/>
              </a:spcBef>
            </a:pPr>
            <a:r>
              <a:rPr lang="en-US" b="true" sz="2668" spc="627">
                <a:solidFill>
                  <a:srgbClr val="046A38"/>
                </a:solidFill>
                <a:latin typeface="Canva Sans Bold"/>
                <a:ea typeface="Canva Sans Bold"/>
                <a:cs typeface="Canva Sans Bold"/>
                <a:sym typeface="Canva Sans Bold"/>
              </a:rPr>
              <a:t>COUNTRY INTRODUCTION</a:t>
            </a:r>
          </a:p>
        </p:txBody>
      </p:sp>
    </p:spTree>
  </p:cSld>
  <p:clrMapOvr>
    <a:masterClrMapping/>
  </p:clrMapOvr>
</p:sld>
</file>

<file path=ppt/slides/slide10.xml><?xml version="1.0" encoding="utf-8"?>
<p:sld xmlns:p="http://schemas.openxmlformats.org/presentationml/2006/main" xmlns:a="http://schemas.openxmlformats.org/drawingml/2006/main">
  <p:cSld>
    <p:bg>
      <p:bgPr>
        <a:solidFill>
          <a:srgbClr val="FFF9ED"/>
        </a:solidFill>
      </p:bgPr>
    </p:bg>
    <p:spTree>
      <p:nvGrpSpPr>
        <p:cNvPr id="1" name=""/>
        <p:cNvGrpSpPr/>
        <p:nvPr/>
      </p:nvGrpSpPr>
      <p:grpSpPr>
        <a:xfrm>
          <a:off x="0" y="0"/>
          <a:ext cx="0" cy="0"/>
          <a:chOff x="0" y="0"/>
          <a:chExt cx="0" cy="0"/>
        </a:xfrm>
      </p:grpSpPr>
      <p:sp>
        <p:nvSpPr>
          <p:cNvPr name="TextBox 2" id="2"/>
          <p:cNvSpPr txBox="true"/>
          <p:nvPr/>
        </p:nvSpPr>
        <p:spPr>
          <a:xfrm rot="0">
            <a:off x="1369595" y="2309562"/>
            <a:ext cx="14910307" cy="988696"/>
          </a:xfrm>
          <a:prstGeom prst="rect">
            <a:avLst/>
          </a:prstGeom>
        </p:spPr>
        <p:txBody>
          <a:bodyPr anchor="t" rtlCol="false" tIns="0" lIns="0" bIns="0" rIns="0">
            <a:spAutoFit/>
          </a:bodyPr>
          <a:lstStyle/>
          <a:p>
            <a:pPr algn="l" marL="0" indent="0" lvl="0">
              <a:lnSpc>
                <a:spcPts val="6960"/>
              </a:lnSpc>
            </a:pPr>
            <a:r>
              <a:rPr lang="en-US" b="true" sz="8000" spc="-176">
                <a:solidFill>
                  <a:srgbClr val="E94E1B"/>
                </a:solidFill>
                <a:latin typeface="Obra Letra Bold"/>
                <a:ea typeface="Obra Letra Bold"/>
                <a:cs typeface="Obra Letra Bold"/>
                <a:sym typeface="Obra Letra Bold"/>
              </a:rPr>
              <a:t>Proses pengerjaan</a:t>
            </a:r>
          </a:p>
        </p:txBody>
      </p:sp>
      <p:sp>
        <p:nvSpPr>
          <p:cNvPr name="TextBox 3" id="3"/>
          <p:cNvSpPr txBox="true"/>
          <p:nvPr/>
        </p:nvSpPr>
        <p:spPr>
          <a:xfrm rot="0">
            <a:off x="1028700" y="3851476"/>
            <a:ext cx="16230600" cy="3433826"/>
          </a:xfrm>
          <a:prstGeom prst="rect">
            <a:avLst/>
          </a:prstGeom>
        </p:spPr>
        <p:txBody>
          <a:bodyPr anchor="t" rtlCol="false" tIns="0" lIns="0" bIns="0" rIns="0">
            <a:spAutoFit/>
          </a:bodyPr>
          <a:lstStyle/>
          <a:p>
            <a:pPr algn="l" marL="1014726" indent="-507363" lvl="1">
              <a:lnSpc>
                <a:spcPts val="5451"/>
              </a:lnSpc>
              <a:buFont typeface="Arial"/>
              <a:buChar char="•"/>
            </a:pPr>
            <a:r>
              <a:rPr lang="en-US" b="true" sz="4699">
                <a:solidFill>
                  <a:srgbClr val="012776"/>
                </a:solidFill>
                <a:latin typeface="Mali Bold"/>
                <a:ea typeface="Mali Bold"/>
                <a:cs typeface="Mali Bold"/>
                <a:sym typeface="Mali Bold"/>
              </a:rPr>
              <a:t>Pengumpulan data dari sumber seperti Kaggle.</a:t>
            </a:r>
          </a:p>
          <a:p>
            <a:pPr algn="l" marL="1014726" indent="-507363" lvl="1">
              <a:lnSpc>
                <a:spcPts val="5451"/>
              </a:lnSpc>
              <a:buFont typeface="Arial"/>
              <a:buChar char="•"/>
            </a:pPr>
            <a:r>
              <a:rPr lang="en-US" b="true" sz="4699">
                <a:solidFill>
                  <a:srgbClr val="012776"/>
                </a:solidFill>
                <a:latin typeface="Mali Bold"/>
                <a:ea typeface="Mali Bold"/>
                <a:cs typeface="Mali Bold"/>
                <a:sym typeface="Mali Bold"/>
              </a:rPr>
              <a:t>Pengolahan data d</a:t>
            </a:r>
            <a:r>
              <a:rPr lang="en-US" b="true" sz="4699">
                <a:solidFill>
                  <a:srgbClr val="012776"/>
                </a:solidFill>
                <a:latin typeface="Mali Bold"/>
                <a:ea typeface="Mali Bold"/>
                <a:cs typeface="Mali Bold"/>
                <a:sym typeface="Mali Bold"/>
              </a:rPr>
              <a:t>e</a:t>
            </a:r>
            <a:r>
              <a:rPr lang="en-US" b="true" sz="4699">
                <a:solidFill>
                  <a:srgbClr val="012776"/>
                </a:solidFill>
                <a:latin typeface="Mali Bold"/>
                <a:ea typeface="Mali Bold"/>
                <a:cs typeface="Mali Bold"/>
                <a:sym typeface="Mali Bold"/>
              </a:rPr>
              <a:t>ngan pembersihan dan transformasi.</a:t>
            </a:r>
          </a:p>
          <a:p>
            <a:pPr algn="l" marL="1014726" indent="-507363" lvl="1">
              <a:lnSpc>
                <a:spcPts val="5451"/>
              </a:lnSpc>
              <a:buFont typeface="Arial"/>
              <a:buChar char="•"/>
            </a:pPr>
            <a:r>
              <a:rPr lang="en-US" b="true" sz="4699">
                <a:solidFill>
                  <a:srgbClr val="012776"/>
                </a:solidFill>
                <a:latin typeface="Mali Bold"/>
                <a:ea typeface="Mali Bold"/>
                <a:cs typeface="Mali Bold"/>
                <a:sym typeface="Mali Bold"/>
              </a:rPr>
              <a:t>Visualisasi data menggunakan Tableau untuk analisis tren kejahatan.</a:t>
            </a:r>
          </a:p>
        </p:txBody>
      </p:sp>
    </p:spTree>
  </p:cSld>
  <p:clrMapOvr>
    <a:masterClrMapping/>
  </p:clrMapOvr>
  <p:transition spd="fast">
    <p:fade/>
  </p:transition>
</p:sld>
</file>

<file path=ppt/slides/slide11.xml><?xml version="1.0" encoding="utf-8"?>
<p:sld xmlns:p="http://schemas.openxmlformats.org/presentationml/2006/main" xmlns:a="http://schemas.openxmlformats.org/drawingml/2006/main">
  <p:cSld>
    <p:bg>
      <p:bgPr>
        <a:solidFill>
          <a:srgbClr val="FFF9ED"/>
        </a:solidFill>
      </p:bgPr>
    </p:bg>
    <p:spTree>
      <p:nvGrpSpPr>
        <p:cNvPr id="1" name=""/>
        <p:cNvGrpSpPr/>
        <p:nvPr/>
      </p:nvGrpSpPr>
      <p:grpSpPr>
        <a:xfrm>
          <a:off x="0" y="0"/>
          <a:ext cx="0" cy="0"/>
          <a:chOff x="0" y="0"/>
          <a:chExt cx="0" cy="0"/>
        </a:xfrm>
      </p:grpSpPr>
      <p:sp>
        <p:nvSpPr>
          <p:cNvPr name="TextBox 2" id="2"/>
          <p:cNvSpPr txBox="true"/>
          <p:nvPr/>
        </p:nvSpPr>
        <p:spPr>
          <a:xfrm rot="0">
            <a:off x="4646610" y="4768214"/>
            <a:ext cx="8994781" cy="988696"/>
          </a:xfrm>
          <a:prstGeom prst="rect">
            <a:avLst/>
          </a:prstGeom>
        </p:spPr>
        <p:txBody>
          <a:bodyPr anchor="t" rtlCol="false" tIns="0" lIns="0" bIns="0" rIns="0">
            <a:spAutoFit/>
          </a:bodyPr>
          <a:lstStyle/>
          <a:p>
            <a:pPr algn="l" marL="0" indent="0" lvl="0">
              <a:lnSpc>
                <a:spcPts val="6960"/>
              </a:lnSpc>
            </a:pPr>
            <a:r>
              <a:rPr lang="en-US" b="true" sz="8000" spc="-176">
                <a:solidFill>
                  <a:srgbClr val="E94E1B"/>
                </a:solidFill>
                <a:latin typeface="Obra Letra Bold"/>
                <a:ea typeface="Obra Letra Bold"/>
                <a:cs typeface="Obra Letra Bold"/>
                <a:sym typeface="Obra Letra Bold"/>
              </a:rPr>
              <a:t>DEMO HASIL PROYEK</a:t>
            </a:r>
          </a:p>
        </p:txBody>
      </p:sp>
    </p:spTree>
  </p:cSld>
  <p:clrMapOvr>
    <a:masterClrMapping/>
  </p:clrMapOvr>
  <p:transition spd="fast">
    <p:fade/>
  </p:transition>
</p:sld>
</file>

<file path=ppt/slides/slide12.xml><?xml version="1.0" encoding="utf-8"?>
<p:sld xmlns:p="http://schemas.openxmlformats.org/presentationml/2006/main" xmlns:a="http://schemas.openxmlformats.org/drawingml/2006/main">
  <p:cSld>
    <p:bg>
      <p:bgPr>
        <a:solidFill>
          <a:srgbClr val="FFF9ED"/>
        </a:solidFill>
      </p:bgPr>
    </p:bg>
    <p:spTree>
      <p:nvGrpSpPr>
        <p:cNvPr id="1" name=""/>
        <p:cNvGrpSpPr/>
        <p:nvPr/>
      </p:nvGrpSpPr>
      <p:grpSpPr>
        <a:xfrm>
          <a:off x="0" y="0"/>
          <a:ext cx="0" cy="0"/>
          <a:chOff x="0" y="0"/>
          <a:chExt cx="0" cy="0"/>
        </a:xfrm>
      </p:grpSpPr>
      <p:sp>
        <p:nvSpPr>
          <p:cNvPr name="TextBox 2" id="2"/>
          <p:cNvSpPr txBox="true"/>
          <p:nvPr/>
        </p:nvSpPr>
        <p:spPr>
          <a:xfrm rot="0">
            <a:off x="1369595" y="1707983"/>
            <a:ext cx="14910307" cy="988696"/>
          </a:xfrm>
          <a:prstGeom prst="rect">
            <a:avLst/>
          </a:prstGeom>
        </p:spPr>
        <p:txBody>
          <a:bodyPr anchor="t" rtlCol="false" tIns="0" lIns="0" bIns="0" rIns="0">
            <a:spAutoFit/>
          </a:bodyPr>
          <a:lstStyle/>
          <a:p>
            <a:pPr algn="l" marL="0" indent="0" lvl="0">
              <a:lnSpc>
                <a:spcPts val="6960"/>
              </a:lnSpc>
            </a:pPr>
            <a:r>
              <a:rPr lang="en-US" b="true" sz="8000" spc="-176">
                <a:solidFill>
                  <a:srgbClr val="E94E1B"/>
                </a:solidFill>
                <a:latin typeface="Obra Letra Bold"/>
                <a:ea typeface="Obra Letra Bold"/>
                <a:cs typeface="Obra Letra Bold"/>
                <a:sym typeface="Obra Letra Bold"/>
              </a:rPr>
              <a:t>Visualisasi Data &amp; Hasil</a:t>
            </a:r>
          </a:p>
        </p:txBody>
      </p:sp>
      <p:sp>
        <p:nvSpPr>
          <p:cNvPr name="TextBox 3" id="3"/>
          <p:cNvSpPr txBox="true"/>
          <p:nvPr/>
        </p:nvSpPr>
        <p:spPr>
          <a:xfrm rot="0">
            <a:off x="1028700" y="3310054"/>
            <a:ext cx="16230600" cy="5491226"/>
          </a:xfrm>
          <a:prstGeom prst="rect">
            <a:avLst/>
          </a:prstGeom>
        </p:spPr>
        <p:txBody>
          <a:bodyPr anchor="t" rtlCol="false" tIns="0" lIns="0" bIns="0" rIns="0">
            <a:spAutoFit/>
          </a:bodyPr>
          <a:lstStyle/>
          <a:p>
            <a:pPr algn="l" marL="1014726" indent="-507363" lvl="1">
              <a:lnSpc>
                <a:spcPts val="5451"/>
              </a:lnSpc>
              <a:buFont typeface="Arial"/>
              <a:buChar char="•"/>
            </a:pPr>
            <a:r>
              <a:rPr lang="en-US" b="true" sz="4699">
                <a:solidFill>
                  <a:srgbClr val="012776"/>
                </a:solidFill>
                <a:latin typeface="Mali Bold"/>
                <a:ea typeface="Mali Bold"/>
                <a:cs typeface="Mali Bold"/>
                <a:sym typeface="Mali Bold"/>
              </a:rPr>
              <a:t>Dashboard int</a:t>
            </a:r>
            <a:r>
              <a:rPr lang="en-US" b="true" sz="4699">
                <a:solidFill>
                  <a:srgbClr val="012776"/>
                </a:solidFill>
                <a:latin typeface="Mali Bold"/>
                <a:ea typeface="Mali Bold"/>
                <a:cs typeface="Mali Bold"/>
                <a:sym typeface="Mali Bold"/>
              </a:rPr>
              <a:t>eraktif digunakan untuk visualisasi kejahatan di India.</a:t>
            </a:r>
          </a:p>
          <a:p>
            <a:pPr algn="l" marL="1014726" indent="-507363" lvl="1">
              <a:lnSpc>
                <a:spcPts val="5451"/>
              </a:lnSpc>
              <a:buFont typeface="Arial"/>
              <a:buChar char="•"/>
            </a:pPr>
            <a:r>
              <a:rPr lang="en-US" b="true" sz="4699">
                <a:solidFill>
                  <a:srgbClr val="012776"/>
                </a:solidFill>
                <a:latin typeface="Mali Bold"/>
                <a:ea typeface="Mali Bold"/>
                <a:cs typeface="Mali Bold"/>
                <a:sym typeface="Mali Bold"/>
              </a:rPr>
              <a:t>Beberapa ditampilkan g</a:t>
            </a:r>
            <a:r>
              <a:rPr lang="en-US" b="true" sz="4699">
                <a:solidFill>
                  <a:srgbClr val="012776"/>
                </a:solidFill>
                <a:latin typeface="Mali Bold"/>
                <a:ea typeface="Mali Bold"/>
                <a:cs typeface="Mali Bold"/>
                <a:sym typeface="Mali Bold"/>
              </a:rPr>
              <a:t>rafik yang menunjukkan distribusi kejahatan berdasarkan j</a:t>
            </a:r>
            <a:r>
              <a:rPr lang="en-US" b="true" sz="4699">
                <a:solidFill>
                  <a:srgbClr val="012776"/>
                </a:solidFill>
                <a:latin typeface="Mali Bold"/>
                <a:ea typeface="Mali Bold"/>
                <a:cs typeface="Mali Bold"/>
                <a:sym typeface="Mali Bold"/>
              </a:rPr>
              <a:t>e</a:t>
            </a:r>
            <a:r>
              <a:rPr lang="en-US" b="true" sz="4699">
                <a:solidFill>
                  <a:srgbClr val="012776"/>
                </a:solidFill>
                <a:latin typeface="Mali Bold"/>
                <a:ea typeface="Mali Bold"/>
                <a:cs typeface="Mali Bold"/>
                <a:sym typeface="Mali Bold"/>
              </a:rPr>
              <a:t>nis, lokasi, usia korban, dll.</a:t>
            </a:r>
          </a:p>
          <a:p>
            <a:pPr algn="l" marL="1014726" indent="-507363" lvl="1">
              <a:lnSpc>
                <a:spcPts val="5451"/>
              </a:lnSpc>
              <a:buFont typeface="Arial"/>
              <a:buChar char="•"/>
            </a:pPr>
            <a:r>
              <a:rPr lang="en-US" b="true" sz="4699">
                <a:solidFill>
                  <a:srgbClr val="012776"/>
                </a:solidFill>
                <a:latin typeface="Mali Bold"/>
                <a:ea typeface="Mali Bold"/>
                <a:cs typeface="Mali Bold"/>
                <a:sym typeface="Mali Bold"/>
              </a:rPr>
              <a:t>Kenaikan</a:t>
            </a:r>
            <a:r>
              <a:rPr lang="en-US" b="true" sz="4699">
                <a:solidFill>
                  <a:srgbClr val="012776"/>
                </a:solidFill>
                <a:latin typeface="Mali Bold"/>
                <a:ea typeface="Mali Bold"/>
                <a:cs typeface="Mali Bold"/>
                <a:sym typeface="Mali Bold"/>
              </a:rPr>
              <a:t> kasus kejahatan secara keseluruhan meskipun terjadi lonjakan pada bulan-bulan tertentu.</a:t>
            </a:r>
          </a:p>
        </p:txBody>
      </p:sp>
    </p:spTree>
  </p:cSld>
  <p:clrMapOvr>
    <a:masterClrMapping/>
  </p:clrMapOvr>
  <p:transition spd="fast">
    <p:fade/>
  </p:transition>
</p:sld>
</file>

<file path=ppt/slides/slide13.xml><?xml version="1.0" encoding="utf-8"?>
<p:sld xmlns:p="http://schemas.openxmlformats.org/presentationml/2006/main" xmlns:a="http://schemas.openxmlformats.org/drawingml/2006/main">
  <p:cSld>
    <p:bg>
      <p:bgPr>
        <a:solidFill>
          <a:srgbClr val="FFF9ED"/>
        </a:solidFill>
      </p:bgPr>
    </p:bg>
    <p:spTree>
      <p:nvGrpSpPr>
        <p:cNvPr id="1" name=""/>
        <p:cNvGrpSpPr/>
        <p:nvPr/>
      </p:nvGrpSpPr>
      <p:grpSpPr>
        <a:xfrm>
          <a:off x="0" y="0"/>
          <a:ext cx="0" cy="0"/>
          <a:chOff x="0" y="0"/>
          <a:chExt cx="0" cy="0"/>
        </a:xfrm>
      </p:grpSpPr>
      <p:sp>
        <p:nvSpPr>
          <p:cNvPr name="TextBox 2" id="2"/>
          <p:cNvSpPr txBox="true"/>
          <p:nvPr/>
        </p:nvSpPr>
        <p:spPr>
          <a:xfrm rot="0">
            <a:off x="5849767" y="4128136"/>
            <a:ext cx="6588465" cy="2335529"/>
          </a:xfrm>
          <a:prstGeom prst="rect">
            <a:avLst/>
          </a:prstGeom>
        </p:spPr>
        <p:txBody>
          <a:bodyPr anchor="t" rtlCol="false" tIns="0" lIns="0" bIns="0" rIns="0">
            <a:spAutoFit/>
          </a:bodyPr>
          <a:lstStyle/>
          <a:p>
            <a:pPr algn="ctr" marL="0" indent="0" lvl="0">
              <a:lnSpc>
                <a:spcPts val="8699"/>
              </a:lnSpc>
            </a:pPr>
            <a:r>
              <a:rPr lang="en-US" b="true" sz="9999" spc="-219">
                <a:solidFill>
                  <a:srgbClr val="E94E1B"/>
                </a:solidFill>
                <a:latin typeface="Obra Letra Bold"/>
                <a:ea typeface="Obra Letra Bold"/>
                <a:cs typeface="Obra Letra Bold"/>
                <a:sym typeface="Obra Letra Bold"/>
              </a:rPr>
              <a:t>VISUALISASI DATA</a:t>
            </a:r>
          </a:p>
        </p:txBody>
      </p:sp>
    </p:spTree>
  </p:cSld>
  <p:clrMapOvr>
    <a:masterClrMapping/>
  </p:clrMapOvr>
  <p:transition spd="fast">
    <p:fade/>
  </p:transition>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FF9ED"/>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2011316"/>
            <a:ext cx="16230600" cy="6572363"/>
          </a:xfrm>
          <a:custGeom>
            <a:avLst/>
            <a:gdLst/>
            <a:ahLst/>
            <a:cxnLst/>
            <a:rect r="r" b="b" t="t" l="l"/>
            <a:pathLst>
              <a:path h="6572363" w="16230600">
                <a:moveTo>
                  <a:pt x="0" y="0"/>
                </a:moveTo>
                <a:lnTo>
                  <a:pt x="16230600" y="0"/>
                </a:lnTo>
                <a:lnTo>
                  <a:pt x="16230600" y="6572363"/>
                </a:lnTo>
                <a:lnTo>
                  <a:pt x="0" y="6572363"/>
                </a:lnTo>
                <a:lnTo>
                  <a:pt x="0" y="0"/>
                </a:lnTo>
                <a:close/>
              </a:path>
            </a:pathLst>
          </a:custGeom>
          <a:blipFill>
            <a:blip r:embed="rId2"/>
            <a:stretch>
              <a:fillRect l="-35841" t="-36845" r="0" b="-48079"/>
            </a:stretch>
          </a:blipFill>
        </p:spPr>
      </p:sp>
    </p:spTree>
  </p:cSld>
  <p:clrMapOvr>
    <a:masterClrMapping/>
  </p:clrMapOvr>
  <p:transition spd="fast">
    <p:fade/>
  </p:transition>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FF9ED"/>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1704642"/>
            <a:ext cx="16230600" cy="6877717"/>
          </a:xfrm>
          <a:custGeom>
            <a:avLst/>
            <a:gdLst/>
            <a:ahLst/>
            <a:cxnLst/>
            <a:rect r="r" b="b" t="t" l="l"/>
            <a:pathLst>
              <a:path h="6877717" w="16230600">
                <a:moveTo>
                  <a:pt x="0" y="0"/>
                </a:moveTo>
                <a:lnTo>
                  <a:pt x="16230600" y="0"/>
                </a:lnTo>
                <a:lnTo>
                  <a:pt x="16230600" y="6877716"/>
                </a:lnTo>
                <a:lnTo>
                  <a:pt x="0" y="6877716"/>
                </a:lnTo>
                <a:lnTo>
                  <a:pt x="0" y="0"/>
                </a:lnTo>
                <a:close/>
              </a:path>
            </a:pathLst>
          </a:custGeom>
          <a:blipFill>
            <a:blip r:embed="rId2"/>
            <a:stretch>
              <a:fillRect l="0" t="0" r="0" b="0"/>
            </a:stretch>
          </a:blipFill>
        </p:spPr>
      </p:sp>
    </p:spTree>
  </p:cSld>
  <p:clrMapOvr>
    <a:masterClrMapping/>
  </p:clrMapOvr>
  <p:transition spd="fast">
    <p:fade/>
  </p:transition>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FF9ED"/>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1028700"/>
            <a:ext cx="16230600" cy="8257318"/>
          </a:xfrm>
          <a:custGeom>
            <a:avLst/>
            <a:gdLst/>
            <a:ahLst/>
            <a:cxnLst/>
            <a:rect r="r" b="b" t="t" l="l"/>
            <a:pathLst>
              <a:path h="8257318" w="16230600">
                <a:moveTo>
                  <a:pt x="0" y="0"/>
                </a:moveTo>
                <a:lnTo>
                  <a:pt x="16230600" y="0"/>
                </a:lnTo>
                <a:lnTo>
                  <a:pt x="16230600" y="8257318"/>
                </a:lnTo>
                <a:lnTo>
                  <a:pt x="0" y="8257318"/>
                </a:lnTo>
                <a:lnTo>
                  <a:pt x="0" y="0"/>
                </a:lnTo>
                <a:close/>
              </a:path>
            </a:pathLst>
          </a:custGeom>
          <a:blipFill>
            <a:blip r:embed="rId2"/>
            <a:stretch>
              <a:fillRect l="0" t="0" r="0" b="0"/>
            </a:stretch>
          </a:blipFill>
        </p:spPr>
      </p:sp>
    </p:spTree>
  </p:cSld>
  <p:clrMapOvr>
    <a:masterClrMapping/>
  </p:clrMapOvr>
  <p:transition spd="fast">
    <p:fade/>
  </p:transition>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FFF9ED"/>
        </a:solidFill>
      </p:bgPr>
    </p:bg>
    <p:spTree>
      <p:nvGrpSpPr>
        <p:cNvPr id="1" name=""/>
        <p:cNvGrpSpPr/>
        <p:nvPr/>
      </p:nvGrpSpPr>
      <p:grpSpPr>
        <a:xfrm>
          <a:off x="0" y="0"/>
          <a:ext cx="0" cy="0"/>
          <a:chOff x="0" y="0"/>
          <a:chExt cx="0" cy="0"/>
        </a:xfrm>
      </p:grpSpPr>
      <p:sp>
        <p:nvSpPr>
          <p:cNvPr name="Freeform 2" id="2"/>
          <p:cNvSpPr/>
          <p:nvPr/>
        </p:nvSpPr>
        <p:spPr>
          <a:xfrm flipH="false" flipV="false" rot="0">
            <a:off x="2286000" y="1028700"/>
            <a:ext cx="13716000" cy="8229600"/>
          </a:xfrm>
          <a:custGeom>
            <a:avLst/>
            <a:gdLst/>
            <a:ahLst/>
            <a:cxnLst/>
            <a:rect r="r" b="b" t="t" l="l"/>
            <a:pathLst>
              <a:path h="8229600" w="13716000">
                <a:moveTo>
                  <a:pt x="0" y="0"/>
                </a:moveTo>
                <a:lnTo>
                  <a:pt x="13716000" y="0"/>
                </a:lnTo>
                <a:lnTo>
                  <a:pt x="13716000" y="8229600"/>
                </a:lnTo>
                <a:lnTo>
                  <a:pt x="0" y="8229600"/>
                </a:lnTo>
                <a:lnTo>
                  <a:pt x="0" y="0"/>
                </a:lnTo>
                <a:close/>
              </a:path>
            </a:pathLst>
          </a:custGeom>
          <a:blipFill>
            <a:blip r:embed="rId2"/>
            <a:stretch>
              <a:fillRect l="0" t="0" r="0" b="0"/>
            </a:stretch>
          </a:blipFill>
        </p:spPr>
      </p:sp>
    </p:spTree>
  </p:cSld>
  <p:clrMapOvr>
    <a:masterClrMapping/>
  </p:clrMapOvr>
  <p:transition spd="fast">
    <p:fade/>
  </p:transition>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FFF9ED"/>
        </a:solidFill>
      </p:bgPr>
    </p:bg>
    <p:spTree>
      <p:nvGrpSpPr>
        <p:cNvPr id="1" name=""/>
        <p:cNvGrpSpPr/>
        <p:nvPr/>
      </p:nvGrpSpPr>
      <p:grpSpPr>
        <a:xfrm>
          <a:off x="0" y="0"/>
          <a:ext cx="0" cy="0"/>
          <a:chOff x="0" y="0"/>
          <a:chExt cx="0" cy="0"/>
        </a:xfrm>
      </p:grpSpPr>
      <p:sp>
        <p:nvSpPr>
          <p:cNvPr name="Freeform 2" id="2"/>
          <p:cNvSpPr/>
          <p:nvPr/>
        </p:nvSpPr>
        <p:spPr>
          <a:xfrm flipH="false" flipV="false" rot="0">
            <a:off x="2314456" y="1028700"/>
            <a:ext cx="13659087" cy="8229600"/>
          </a:xfrm>
          <a:custGeom>
            <a:avLst/>
            <a:gdLst/>
            <a:ahLst/>
            <a:cxnLst/>
            <a:rect r="r" b="b" t="t" l="l"/>
            <a:pathLst>
              <a:path h="8229600" w="13659087">
                <a:moveTo>
                  <a:pt x="0" y="0"/>
                </a:moveTo>
                <a:lnTo>
                  <a:pt x="13659088" y="0"/>
                </a:lnTo>
                <a:lnTo>
                  <a:pt x="13659088" y="8229600"/>
                </a:lnTo>
                <a:lnTo>
                  <a:pt x="0" y="8229600"/>
                </a:lnTo>
                <a:lnTo>
                  <a:pt x="0" y="0"/>
                </a:lnTo>
                <a:close/>
              </a:path>
            </a:pathLst>
          </a:custGeom>
          <a:blipFill>
            <a:blip r:embed="rId2"/>
            <a:stretch>
              <a:fillRect l="0" t="0" r="0" b="0"/>
            </a:stretch>
          </a:blipFill>
        </p:spPr>
      </p:sp>
    </p:spTree>
  </p:cSld>
  <p:clrMapOvr>
    <a:masterClrMapping/>
  </p:clrMapOvr>
  <p:transition spd="fast">
    <p:fade/>
  </p:transition>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FFF9ED"/>
        </a:solidFill>
      </p:bgPr>
    </p:bg>
    <p:spTree>
      <p:nvGrpSpPr>
        <p:cNvPr id="1" name=""/>
        <p:cNvGrpSpPr/>
        <p:nvPr/>
      </p:nvGrpSpPr>
      <p:grpSpPr>
        <a:xfrm>
          <a:off x="0" y="0"/>
          <a:ext cx="0" cy="0"/>
          <a:chOff x="0" y="0"/>
          <a:chExt cx="0" cy="0"/>
        </a:xfrm>
      </p:grpSpPr>
      <p:sp>
        <p:nvSpPr>
          <p:cNvPr name="Freeform 2" id="2"/>
          <p:cNvSpPr/>
          <p:nvPr/>
        </p:nvSpPr>
        <p:spPr>
          <a:xfrm flipH="false" flipV="false" rot="0">
            <a:off x="3826003" y="1028700"/>
            <a:ext cx="10635994" cy="8229600"/>
          </a:xfrm>
          <a:custGeom>
            <a:avLst/>
            <a:gdLst/>
            <a:ahLst/>
            <a:cxnLst/>
            <a:rect r="r" b="b" t="t" l="l"/>
            <a:pathLst>
              <a:path h="8229600" w="10635994">
                <a:moveTo>
                  <a:pt x="0" y="0"/>
                </a:moveTo>
                <a:lnTo>
                  <a:pt x="10635994" y="0"/>
                </a:lnTo>
                <a:lnTo>
                  <a:pt x="10635994" y="8229600"/>
                </a:lnTo>
                <a:lnTo>
                  <a:pt x="0" y="8229600"/>
                </a:lnTo>
                <a:lnTo>
                  <a:pt x="0" y="0"/>
                </a:lnTo>
                <a:close/>
              </a:path>
            </a:pathLst>
          </a:custGeom>
          <a:blipFill>
            <a:blip r:embed="rId2"/>
            <a:stretch>
              <a:fillRect l="0" t="0" r="0" b="0"/>
            </a:stretch>
          </a:blipFill>
        </p:spPr>
      </p:sp>
    </p:spTree>
  </p:cSld>
  <p:clrMapOvr>
    <a:masterClrMapping/>
  </p:clrMapOvr>
  <p:transition spd="fast">
    <p:fade/>
  </p:transition>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FF9ED"/>
        </a:solidFill>
      </p:bgPr>
    </p:bg>
    <p:spTree>
      <p:nvGrpSpPr>
        <p:cNvPr id="1" name=""/>
        <p:cNvGrpSpPr/>
        <p:nvPr/>
      </p:nvGrpSpPr>
      <p:grpSpPr>
        <a:xfrm>
          <a:off x="0" y="0"/>
          <a:ext cx="0" cy="0"/>
          <a:chOff x="0" y="0"/>
          <a:chExt cx="0" cy="0"/>
        </a:xfrm>
      </p:grpSpPr>
      <p:grpSp>
        <p:nvGrpSpPr>
          <p:cNvPr name="Group 2" id="2"/>
          <p:cNvGrpSpPr/>
          <p:nvPr/>
        </p:nvGrpSpPr>
        <p:grpSpPr>
          <a:xfrm rot="0">
            <a:off x="9416576" y="0"/>
            <a:ext cx="9592294" cy="10389870"/>
            <a:chOff x="0" y="0"/>
            <a:chExt cx="3891439" cy="4215003"/>
          </a:xfrm>
        </p:grpSpPr>
        <p:sp>
          <p:nvSpPr>
            <p:cNvPr name="Freeform 3" id="3"/>
            <p:cNvSpPr/>
            <p:nvPr/>
          </p:nvSpPr>
          <p:spPr>
            <a:xfrm flipH="false" flipV="false" rot="0">
              <a:off x="-39878" y="-19431"/>
              <a:ext cx="3978307" cy="4257040"/>
            </a:xfrm>
            <a:custGeom>
              <a:avLst/>
              <a:gdLst/>
              <a:ahLst/>
              <a:cxnLst/>
              <a:rect r="r" b="b" t="t" l="l"/>
              <a:pathLst>
                <a:path h="4257040" w="3978307">
                  <a:moveTo>
                    <a:pt x="3901047" y="4226433"/>
                  </a:moveTo>
                  <a:cubicBezTo>
                    <a:pt x="2638088" y="4234307"/>
                    <a:pt x="1383844" y="4225925"/>
                    <a:pt x="72872" y="4234434"/>
                  </a:cubicBezTo>
                  <a:cubicBezTo>
                    <a:pt x="53418" y="4223893"/>
                    <a:pt x="64390" y="4181729"/>
                    <a:pt x="60655" y="4144518"/>
                  </a:cubicBezTo>
                  <a:cubicBezTo>
                    <a:pt x="51395" y="4096766"/>
                    <a:pt x="0" y="4066413"/>
                    <a:pt x="67191" y="3977005"/>
                  </a:cubicBezTo>
                  <a:cubicBezTo>
                    <a:pt x="79020" y="3930650"/>
                    <a:pt x="89136" y="3876040"/>
                    <a:pt x="98162" y="3832352"/>
                  </a:cubicBezTo>
                  <a:cubicBezTo>
                    <a:pt x="137382" y="3782060"/>
                    <a:pt x="163139" y="3726561"/>
                    <a:pt x="201347" y="3660521"/>
                  </a:cubicBezTo>
                  <a:cubicBezTo>
                    <a:pt x="245313" y="3572129"/>
                    <a:pt x="214031" y="3492500"/>
                    <a:pt x="283599" y="3440049"/>
                  </a:cubicBezTo>
                  <a:cubicBezTo>
                    <a:pt x="273716" y="3404235"/>
                    <a:pt x="299707" y="3368802"/>
                    <a:pt x="287100" y="3323336"/>
                  </a:cubicBezTo>
                  <a:cubicBezTo>
                    <a:pt x="290291" y="3239008"/>
                    <a:pt x="289046" y="3244215"/>
                    <a:pt x="347564" y="3139313"/>
                  </a:cubicBezTo>
                  <a:cubicBezTo>
                    <a:pt x="354100" y="3089529"/>
                    <a:pt x="316126" y="3042285"/>
                    <a:pt x="394409" y="2959862"/>
                  </a:cubicBezTo>
                  <a:cubicBezTo>
                    <a:pt x="402346" y="2894965"/>
                    <a:pt x="414875" y="2868041"/>
                    <a:pt x="454950" y="2816606"/>
                  </a:cubicBezTo>
                  <a:cubicBezTo>
                    <a:pt x="481174" y="2811526"/>
                    <a:pt x="448025" y="2703703"/>
                    <a:pt x="486310" y="2618105"/>
                  </a:cubicBezTo>
                  <a:cubicBezTo>
                    <a:pt x="498839" y="2583307"/>
                    <a:pt x="463744" y="2538984"/>
                    <a:pt x="509188" y="2425954"/>
                  </a:cubicBezTo>
                  <a:cubicBezTo>
                    <a:pt x="522884" y="2378202"/>
                    <a:pt x="521717" y="2341753"/>
                    <a:pt x="524129" y="2276602"/>
                  </a:cubicBezTo>
                  <a:cubicBezTo>
                    <a:pt x="562492" y="2216277"/>
                    <a:pt x="585293" y="2166239"/>
                    <a:pt x="591051" y="2060575"/>
                  </a:cubicBezTo>
                  <a:cubicBezTo>
                    <a:pt x="625368" y="1975866"/>
                    <a:pt x="651981" y="1964182"/>
                    <a:pt x="622255" y="1833245"/>
                  </a:cubicBezTo>
                  <a:cubicBezTo>
                    <a:pt x="658129" y="1747012"/>
                    <a:pt x="674704" y="1582674"/>
                    <a:pt x="709721" y="1484757"/>
                  </a:cubicBezTo>
                  <a:cubicBezTo>
                    <a:pt x="693924" y="1420749"/>
                    <a:pt x="712522" y="1331595"/>
                    <a:pt x="688166" y="1262126"/>
                  </a:cubicBezTo>
                  <a:cubicBezTo>
                    <a:pt x="721316" y="1137285"/>
                    <a:pt x="693535" y="1185418"/>
                    <a:pt x="679217" y="985647"/>
                  </a:cubicBezTo>
                  <a:cubicBezTo>
                    <a:pt x="678517" y="963549"/>
                    <a:pt x="662720" y="939292"/>
                    <a:pt x="643421" y="914908"/>
                  </a:cubicBezTo>
                  <a:cubicBezTo>
                    <a:pt x="651437" y="909828"/>
                    <a:pt x="654082" y="837819"/>
                    <a:pt x="626924" y="824738"/>
                  </a:cubicBezTo>
                  <a:cubicBezTo>
                    <a:pt x="560625" y="775462"/>
                    <a:pt x="565994" y="645160"/>
                    <a:pt x="502263" y="570230"/>
                  </a:cubicBezTo>
                  <a:cubicBezTo>
                    <a:pt x="520316" y="457327"/>
                    <a:pt x="464444" y="389001"/>
                    <a:pt x="437286" y="295021"/>
                  </a:cubicBezTo>
                  <a:cubicBezTo>
                    <a:pt x="420166" y="270637"/>
                    <a:pt x="460709" y="269367"/>
                    <a:pt x="463588" y="248666"/>
                  </a:cubicBezTo>
                  <a:cubicBezTo>
                    <a:pt x="465533" y="241046"/>
                    <a:pt x="479229" y="170688"/>
                    <a:pt x="468101" y="154051"/>
                  </a:cubicBezTo>
                  <a:cubicBezTo>
                    <a:pt x="446313" y="134239"/>
                    <a:pt x="463043" y="110744"/>
                    <a:pt x="468802" y="77724"/>
                  </a:cubicBezTo>
                  <a:cubicBezTo>
                    <a:pt x="474015" y="61595"/>
                    <a:pt x="443122" y="2794"/>
                    <a:pt x="490668" y="25781"/>
                  </a:cubicBezTo>
                  <a:cubicBezTo>
                    <a:pt x="1470531" y="16129"/>
                    <a:pt x="2444636" y="29464"/>
                    <a:pt x="3449712" y="21336"/>
                  </a:cubicBezTo>
                  <a:cubicBezTo>
                    <a:pt x="3602699" y="38608"/>
                    <a:pt x="3775140" y="0"/>
                    <a:pt x="3926726" y="33782"/>
                  </a:cubicBezTo>
                  <a:cubicBezTo>
                    <a:pt x="3927037" y="571754"/>
                    <a:pt x="3927893" y="1170305"/>
                    <a:pt x="3927426" y="1710944"/>
                  </a:cubicBezTo>
                  <a:cubicBezTo>
                    <a:pt x="3928749" y="2484501"/>
                    <a:pt x="3924314" y="3261995"/>
                    <a:pt x="3929917" y="4038473"/>
                  </a:cubicBezTo>
                  <a:cubicBezTo>
                    <a:pt x="3911007" y="4044061"/>
                    <a:pt x="3978307" y="4257040"/>
                    <a:pt x="3901047" y="4226433"/>
                  </a:cubicBezTo>
                  <a:close/>
                </a:path>
              </a:pathLst>
            </a:custGeom>
            <a:blipFill>
              <a:blip r:embed="rId2"/>
              <a:stretch>
                <a:fillRect l="-1247" t="0" r="-60720" b="0"/>
              </a:stretch>
            </a:blipFill>
          </p:spPr>
        </p:sp>
      </p:grpSp>
      <p:sp>
        <p:nvSpPr>
          <p:cNvPr name="TextBox 4" id="4"/>
          <p:cNvSpPr txBox="true"/>
          <p:nvPr/>
        </p:nvSpPr>
        <p:spPr>
          <a:xfrm rot="0">
            <a:off x="1533947" y="1428750"/>
            <a:ext cx="7350465" cy="3014929"/>
          </a:xfrm>
          <a:prstGeom prst="rect">
            <a:avLst/>
          </a:prstGeom>
        </p:spPr>
        <p:txBody>
          <a:bodyPr anchor="t" rtlCol="false" tIns="0" lIns="0" bIns="0" rIns="0">
            <a:spAutoFit/>
          </a:bodyPr>
          <a:lstStyle/>
          <a:p>
            <a:pPr algn="l" marL="0" indent="0" lvl="0">
              <a:lnSpc>
                <a:spcPts val="11177"/>
              </a:lnSpc>
            </a:pPr>
            <a:r>
              <a:rPr lang="en-US" b="true" sz="12847" spc="-282">
                <a:solidFill>
                  <a:srgbClr val="E94E1B"/>
                </a:solidFill>
                <a:latin typeface="Obra Letra Bold"/>
                <a:ea typeface="Obra Letra Bold"/>
                <a:cs typeface="Obra Letra Bold"/>
                <a:sym typeface="Obra Letra Bold"/>
              </a:rPr>
              <a:t>Welcome to India!</a:t>
            </a:r>
          </a:p>
        </p:txBody>
      </p:sp>
      <p:sp>
        <p:nvSpPr>
          <p:cNvPr name="TextBox 5" id="5"/>
          <p:cNvSpPr txBox="true"/>
          <p:nvPr/>
        </p:nvSpPr>
        <p:spPr>
          <a:xfrm rot="0">
            <a:off x="1533947" y="4319483"/>
            <a:ext cx="8447661" cy="3690874"/>
          </a:xfrm>
          <a:prstGeom prst="rect">
            <a:avLst/>
          </a:prstGeom>
        </p:spPr>
        <p:txBody>
          <a:bodyPr anchor="t" rtlCol="false" tIns="0" lIns="0" bIns="0" rIns="0">
            <a:spAutoFit/>
          </a:bodyPr>
          <a:lstStyle/>
          <a:p>
            <a:pPr algn="l">
              <a:lnSpc>
                <a:spcPts val="3247"/>
              </a:lnSpc>
            </a:pPr>
            <a:r>
              <a:rPr lang="en-US" sz="2799" b="true">
                <a:solidFill>
                  <a:srgbClr val="012776"/>
                </a:solidFill>
                <a:latin typeface="Mali Bold"/>
                <a:ea typeface="Mali Bold"/>
                <a:cs typeface="Mali Bold"/>
                <a:sym typeface="Mali Bold"/>
              </a:rPr>
              <a:t>India adalah negara besar dan beragam di Asia Selatan. Ibu kotanya adalah New Delhi, yang dikenal dengan situs bersejarah dan budayanya yang hidup. India adalah negara dengan jumlah penduduk terbanyak di dunia, dengan lebih dari 1,7 miliar orang. Bahasa resmi negara ini adalah Hindi dan Inggris, namun India mengakui 22 bahasa daerah lainnya.</a:t>
            </a:r>
          </a:p>
        </p:txBody>
      </p:sp>
    </p:spTree>
  </p:cSld>
  <p:clrMapOvr>
    <a:masterClrMapping/>
  </p:clrMapOvr>
  <p:transition spd="fast">
    <p:fade/>
  </p:transition>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FFF9ED"/>
        </a:solidFill>
      </p:bgPr>
    </p:bg>
    <p:spTree>
      <p:nvGrpSpPr>
        <p:cNvPr id="1" name=""/>
        <p:cNvGrpSpPr/>
        <p:nvPr/>
      </p:nvGrpSpPr>
      <p:grpSpPr>
        <a:xfrm>
          <a:off x="0" y="0"/>
          <a:ext cx="0" cy="0"/>
          <a:chOff x="0" y="0"/>
          <a:chExt cx="0" cy="0"/>
        </a:xfrm>
      </p:grpSpPr>
      <p:sp>
        <p:nvSpPr>
          <p:cNvPr name="Freeform 2" id="2"/>
          <p:cNvSpPr/>
          <p:nvPr/>
        </p:nvSpPr>
        <p:spPr>
          <a:xfrm flipH="false" flipV="false" rot="0">
            <a:off x="2979506" y="1028700"/>
            <a:ext cx="12328989" cy="8229600"/>
          </a:xfrm>
          <a:custGeom>
            <a:avLst/>
            <a:gdLst/>
            <a:ahLst/>
            <a:cxnLst/>
            <a:rect r="r" b="b" t="t" l="l"/>
            <a:pathLst>
              <a:path h="8229600" w="12328989">
                <a:moveTo>
                  <a:pt x="0" y="0"/>
                </a:moveTo>
                <a:lnTo>
                  <a:pt x="12328988" y="0"/>
                </a:lnTo>
                <a:lnTo>
                  <a:pt x="12328988" y="8229600"/>
                </a:lnTo>
                <a:lnTo>
                  <a:pt x="0" y="8229600"/>
                </a:lnTo>
                <a:lnTo>
                  <a:pt x="0" y="0"/>
                </a:lnTo>
                <a:close/>
              </a:path>
            </a:pathLst>
          </a:custGeom>
          <a:blipFill>
            <a:blip r:embed="rId2"/>
            <a:stretch>
              <a:fillRect l="0" t="0" r="0" b="0"/>
            </a:stretch>
          </a:blipFill>
        </p:spPr>
      </p:sp>
    </p:spTree>
  </p:cSld>
  <p:clrMapOvr>
    <a:masterClrMapping/>
  </p:clrMapOvr>
  <p:transition spd="fast">
    <p:fade/>
  </p:transition>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FFF9ED"/>
        </a:solidFill>
      </p:bgPr>
    </p:bg>
    <p:spTree>
      <p:nvGrpSpPr>
        <p:cNvPr id="1" name=""/>
        <p:cNvGrpSpPr/>
        <p:nvPr/>
      </p:nvGrpSpPr>
      <p:grpSpPr>
        <a:xfrm>
          <a:off x="0" y="0"/>
          <a:ext cx="0" cy="0"/>
          <a:chOff x="0" y="0"/>
          <a:chExt cx="0" cy="0"/>
        </a:xfrm>
      </p:grpSpPr>
      <p:sp>
        <p:nvSpPr>
          <p:cNvPr name="Freeform 2" id="2"/>
          <p:cNvSpPr/>
          <p:nvPr/>
        </p:nvSpPr>
        <p:spPr>
          <a:xfrm flipH="false" flipV="false" rot="0">
            <a:off x="2286000" y="1028700"/>
            <a:ext cx="13716000" cy="8229600"/>
          </a:xfrm>
          <a:custGeom>
            <a:avLst/>
            <a:gdLst/>
            <a:ahLst/>
            <a:cxnLst/>
            <a:rect r="r" b="b" t="t" l="l"/>
            <a:pathLst>
              <a:path h="8229600" w="13716000">
                <a:moveTo>
                  <a:pt x="0" y="0"/>
                </a:moveTo>
                <a:lnTo>
                  <a:pt x="13716000" y="0"/>
                </a:lnTo>
                <a:lnTo>
                  <a:pt x="13716000" y="8229600"/>
                </a:lnTo>
                <a:lnTo>
                  <a:pt x="0" y="8229600"/>
                </a:lnTo>
                <a:lnTo>
                  <a:pt x="0" y="0"/>
                </a:lnTo>
                <a:close/>
              </a:path>
            </a:pathLst>
          </a:custGeom>
          <a:blipFill>
            <a:blip r:embed="rId2"/>
            <a:stretch>
              <a:fillRect l="0" t="0" r="0" b="0"/>
            </a:stretch>
          </a:blipFill>
        </p:spPr>
      </p:sp>
    </p:spTree>
  </p:cSld>
  <p:clrMapOvr>
    <a:masterClrMapping/>
  </p:clrMapOvr>
  <p:transition spd="fast">
    <p:fade/>
  </p:transition>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FFF9ED"/>
        </a:solidFill>
      </p:bgPr>
    </p:bg>
    <p:spTree>
      <p:nvGrpSpPr>
        <p:cNvPr id="1" name=""/>
        <p:cNvGrpSpPr/>
        <p:nvPr/>
      </p:nvGrpSpPr>
      <p:grpSpPr>
        <a:xfrm>
          <a:off x="0" y="0"/>
          <a:ext cx="0" cy="0"/>
          <a:chOff x="0" y="0"/>
          <a:chExt cx="0" cy="0"/>
        </a:xfrm>
      </p:grpSpPr>
      <p:sp>
        <p:nvSpPr>
          <p:cNvPr name="Freeform 2" id="2"/>
          <p:cNvSpPr/>
          <p:nvPr/>
        </p:nvSpPr>
        <p:spPr>
          <a:xfrm flipH="false" flipV="false" rot="0">
            <a:off x="2932981" y="1028700"/>
            <a:ext cx="12422038" cy="8229600"/>
          </a:xfrm>
          <a:custGeom>
            <a:avLst/>
            <a:gdLst/>
            <a:ahLst/>
            <a:cxnLst/>
            <a:rect r="r" b="b" t="t" l="l"/>
            <a:pathLst>
              <a:path h="8229600" w="12422038">
                <a:moveTo>
                  <a:pt x="0" y="0"/>
                </a:moveTo>
                <a:lnTo>
                  <a:pt x="12422038" y="0"/>
                </a:lnTo>
                <a:lnTo>
                  <a:pt x="12422038" y="8229600"/>
                </a:lnTo>
                <a:lnTo>
                  <a:pt x="0" y="8229600"/>
                </a:lnTo>
                <a:lnTo>
                  <a:pt x="0" y="0"/>
                </a:lnTo>
                <a:close/>
              </a:path>
            </a:pathLst>
          </a:custGeom>
          <a:blipFill>
            <a:blip r:embed="rId2"/>
            <a:stretch>
              <a:fillRect l="0" t="0" r="0" b="0"/>
            </a:stretch>
          </a:blipFill>
        </p:spPr>
      </p:sp>
    </p:spTree>
  </p:cSld>
  <p:clrMapOvr>
    <a:masterClrMapping/>
  </p:clrMapOvr>
  <p:transition spd="fast">
    <p:fade/>
  </p:transition>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FFF9ED"/>
        </a:solidFill>
      </p:bgPr>
    </p:bg>
    <p:spTree>
      <p:nvGrpSpPr>
        <p:cNvPr id="1" name=""/>
        <p:cNvGrpSpPr/>
        <p:nvPr/>
      </p:nvGrpSpPr>
      <p:grpSpPr>
        <a:xfrm>
          <a:off x="0" y="0"/>
          <a:ext cx="0" cy="0"/>
          <a:chOff x="0" y="0"/>
          <a:chExt cx="0" cy="0"/>
        </a:xfrm>
      </p:grpSpPr>
      <p:sp>
        <p:nvSpPr>
          <p:cNvPr name="Freeform 2" id="2"/>
          <p:cNvSpPr/>
          <p:nvPr/>
        </p:nvSpPr>
        <p:spPr>
          <a:xfrm flipH="false" flipV="false" rot="0">
            <a:off x="2909455" y="1028700"/>
            <a:ext cx="12469091" cy="8229600"/>
          </a:xfrm>
          <a:custGeom>
            <a:avLst/>
            <a:gdLst/>
            <a:ahLst/>
            <a:cxnLst/>
            <a:rect r="r" b="b" t="t" l="l"/>
            <a:pathLst>
              <a:path h="8229600" w="12469091">
                <a:moveTo>
                  <a:pt x="0" y="0"/>
                </a:moveTo>
                <a:lnTo>
                  <a:pt x="12469090" y="0"/>
                </a:lnTo>
                <a:lnTo>
                  <a:pt x="12469090" y="8229600"/>
                </a:lnTo>
                <a:lnTo>
                  <a:pt x="0" y="8229600"/>
                </a:lnTo>
                <a:lnTo>
                  <a:pt x="0" y="0"/>
                </a:lnTo>
                <a:close/>
              </a:path>
            </a:pathLst>
          </a:custGeom>
          <a:blipFill>
            <a:blip r:embed="rId2"/>
            <a:stretch>
              <a:fillRect l="0" t="0" r="0" b="0"/>
            </a:stretch>
          </a:blipFill>
        </p:spPr>
      </p:sp>
    </p:spTree>
  </p:cSld>
  <p:clrMapOvr>
    <a:masterClrMapping/>
  </p:clrMapOvr>
  <p:transition spd="fast">
    <p:fade/>
  </p:transition>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FFF9ED"/>
        </a:solidFill>
      </p:bgPr>
    </p:bg>
    <p:spTree>
      <p:nvGrpSpPr>
        <p:cNvPr id="1" name=""/>
        <p:cNvGrpSpPr/>
        <p:nvPr/>
      </p:nvGrpSpPr>
      <p:grpSpPr>
        <a:xfrm>
          <a:off x="0" y="0"/>
          <a:ext cx="0" cy="0"/>
          <a:chOff x="0" y="0"/>
          <a:chExt cx="0" cy="0"/>
        </a:xfrm>
      </p:grpSpPr>
      <p:sp>
        <p:nvSpPr>
          <p:cNvPr name="Freeform 2" id="2"/>
          <p:cNvSpPr/>
          <p:nvPr/>
        </p:nvSpPr>
        <p:spPr>
          <a:xfrm flipH="false" flipV="false" rot="0">
            <a:off x="1796143" y="1028700"/>
            <a:ext cx="14695714" cy="8229600"/>
          </a:xfrm>
          <a:custGeom>
            <a:avLst/>
            <a:gdLst/>
            <a:ahLst/>
            <a:cxnLst/>
            <a:rect r="r" b="b" t="t" l="l"/>
            <a:pathLst>
              <a:path h="8229600" w="14695714">
                <a:moveTo>
                  <a:pt x="0" y="0"/>
                </a:moveTo>
                <a:lnTo>
                  <a:pt x="14695714" y="0"/>
                </a:lnTo>
                <a:lnTo>
                  <a:pt x="14695714" y="8229600"/>
                </a:lnTo>
                <a:lnTo>
                  <a:pt x="0" y="8229600"/>
                </a:lnTo>
                <a:lnTo>
                  <a:pt x="0" y="0"/>
                </a:lnTo>
                <a:close/>
              </a:path>
            </a:pathLst>
          </a:custGeom>
          <a:blipFill>
            <a:blip r:embed="rId2"/>
            <a:stretch>
              <a:fillRect l="0" t="0" r="0" b="0"/>
            </a:stretch>
          </a:blipFill>
        </p:spPr>
      </p:sp>
    </p:spTree>
  </p:cSld>
  <p:clrMapOvr>
    <a:masterClrMapping/>
  </p:clrMapOvr>
  <p:transition spd="fast">
    <p:fade/>
  </p:transition>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FFF9ED"/>
        </a:solidFill>
      </p:bgPr>
    </p:bg>
    <p:spTree>
      <p:nvGrpSpPr>
        <p:cNvPr id="1" name=""/>
        <p:cNvGrpSpPr/>
        <p:nvPr/>
      </p:nvGrpSpPr>
      <p:grpSpPr>
        <a:xfrm>
          <a:off x="0" y="0"/>
          <a:ext cx="0" cy="0"/>
          <a:chOff x="0" y="0"/>
          <a:chExt cx="0" cy="0"/>
        </a:xfrm>
      </p:grpSpPr>
      <p:sp>
        <p:nvSpPr>
          <p:cNvPr name="Freeform 2" id="2"/>
          <p:cNvSpPr/>
          <p:nvPr/>
        </p:nvSpPr>
        <p:spPr>
          <a:xfrm flipH="false" flipV="false" rot="0">
            <a:off x="2932981" y="1028700"/>
            <a:ext cx="12422038" cy="8229600"/>
          </a:xfrm>
          <a:custGeom>
            <a:avLst/>
            <a:gdLst/>
            <a:ahLst/>
            <a:cxnLst/>
            <a:rect r="r" b="b" t="t" l="l"/>
            <a:pathLst>
              <a:path h="8229600" w="12422038">
                <a:moveTo>
                  <a:pt x="0" y="0"/>
                </a:moveTo>
                <a:lnTo>
                  <a:pt x="12422038" y="0"/>
                </a:lnTo>
                <a:lnTo>
                  <a:pt x="12422038" y="8229600"/>
                </a:lnTo>
                <a:lnTo>
                  <a:pt x="0" y="8229600"/>
                </a:lnTo>
                <a:lnTo>
                  <a:pt x="0" y="0"/>
                </a:lnTo>
                <a:close/>
              </a:path>
            </a:pathLst>
          </a:custGeom>
          <a:blipFill>
            <a:blip r:embed="rId2"/>
            <a:stretch>
              <a:fillRect l="0" t="0" r="0" b="0"/>
            </a:stretch>
          </a:blipFill>
        </p:spPr>
      </p:sp>
    </p:spTree>
  </p:cSld>
  <p:clrMapOvr>
    <a:masterClrMapping/>
  </p:clrMapOvr>
  <p:transition spd="fast">
    <p:fade/>
  </p:transition>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FFF9ED"/>
        </a:solidFill>
      </p:bgPr>
    </p:bg>
    <p:spTree>
      <p:nvGrpSpPr>
        <p:cNvPr id="1" name=""/>
        <p:cNvGrpSpPr/>
        <p:nvPr/>
      </p:nvGrpSpPr>
      <p:grpSpPr>
        <a:xfrm>
          <a:off x="0" y="0"/>
          <a:ext cx="0" cy="0"/>
          <a:chOff x="0" y="0"/>
          <a:chExt cx="0" cy="0"/>
        </a:xfrm>
      </p:grpSpPr>
      <p:sp>
        <p:nvSpPr>
          <p:cNvPr name="Freeform 2" id="2"/>
          <p:cNvSpPr/>
          <p:nvPr/>
        </p:nvSpPr>
        <p:spPr>
          <a:xfrm flipH="false" flipV="false" rot="0">
            <a:off x="1861168" y="1028700"/>
            <a:ext cx="14565664" cy="8229600"/>
          </a:xfrm>
          <a:custGeom>
            <a:avLst/>
            <a:gdLst/>
            <a:ahLst/>
            <a:cxnLst/>
            <a:rect r="r" b="b" t="t" l="l"/>
            <a:pathLst>
              <a:path h="8229600" w="14565664">
                <a:moveTo>
                  <a:pt x="0" y="0"/>
                </a:moveTo>
                <a:lnTo>
                  <a:pt x="14565664" y="0"/>
                </a:lnTo>
                <a:lnTo>
                  <a:pt x="14565664" y="8229600"/>
                </a:lnTo>
                <a:lnTo>
                  <a:pt x="0" y="8229600"/>
                </a:lnTo>
                <a:lnTo>
                  <a:pt x="0" y="0"/>
                </a:lnTo>
                <a:close/>
              </a:path>
            </a:pathLst>
          </a:custGeom>
          <a:blipFill>
            <a:blip r:embed="rId2"/>
            <a:stretch>
              <a:fillRect l="0" t="0" r="0" b="0"/>
            </a:stretch>
          </a:blipFill>
        </p:spPr>
      </p:sp>
    </p:spTree>
  </p:cSld>
  <p:clrMapOvr>
    <a:masterClrMapping/>
  </p:clrMapOvr>
  <p:transition spd="fast">
    <p:fade/>
  </p:transition>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FFF9ED"/>
        </a:solidFill>
      </p:bgPr>
    </p:bg>
    <p:spTree>
      <p:nvGrpSpPr>
        <p:cNvPr id="1" name=""/>
        <p:cNvGrpSpPr/>
        <p:nvPr/>
      </p:nvGrpSpPr>
      <p:grpSpPr>
        <a:xfrm>
          <a:off x="0" y="0"/>
          <a:ext cx="0" cy="0"/>
          <a:chOff x="0" y="0"/>
          <a:chExt cx="0" cy="0"/>
        </a:xfrm>
      </p:grpSpPr>
      <p:sp>
        <p:nvSpPr>
          <p:cNvPr name="Freeform 2" id="2"/>
          <p:cNvSpPr/>
          <p:nvPr/>
        </p:nvSpPr>
        <p:spPr>
          <a:xfrm flipH="false" flipV="false" rot="0">
            <a:off x="1861168" y="1028700"/>
            <a:ext cx="14565664" cy="8229600"/>
          </a:xfrm>
          <a:custGeom>
            <a:avLst/>
            <a:gdLst/>
            <a:ahLst/>
            <a:cxnLst/>
            <a:rect r="r" b="b" t="t" l="l"/>
            <a:pathLst>
              <a:path h="8229600" w="14565664">
                <a:moveTo>
                  <a:pt x="0" y="0"/>
                </a:moveTo>
                <a:lnTo>
                  <a:pt x="14565664" y="0"/>
                </a:lnTo>
                <a:lnTo>
                  <a:pt x="14565664" y="8229600"/>
                </a:lnTo>
                <a:lnTo>
                  <a:pt x="0" y="8229600"/>
                </a:lnTo>
                <a:lnTo>
                  <a:pt x="0" y="0"/>
                </a:lnTo>
                <a:close/>
              </a:path>
            </a:pathLst>
          </a:custGeom>
          <a:blipFill>
            <a:blip r:embed="rId2"/>
            <a:stretch>
              <a:fillRect l="0" t="0" r="0" b="0"/>
            </a:stretch>
          </a:blipFill>
        </p:spPr>
      </p:sp>
    </p:spTree>
  </p:cSld>
  <p:clrMapOvr>
    <a:masterClrMapping/>
  </p:clrMapOvr>
  <p:transition spd="fast">
    <p:fade/>
  </p:transition>
</p:sld>
</file>

<file path=ppt/slides/slide28.xml><?xml version="1.0" encoding="utf-8"?>
<p:sld xmlns:p="http://schemas.openxmlformats.org/presentationml/2006/main" xmlns:a="http://schemas.openxmlformats.org/drawingml/2006/main" xmlns:r="http://schemas.openxmlformats.org/officeDocument/2006/relationships">
  <p:cSld>
    <p:bg>
      <p:bgPr>
        <a:solidFill>
          <a:srgbClr val="FFF9ED"/>
        </a:solidFill>
      </p:bgPr>
    </p:bg>
    <p:spTree>
      <p:nvGrpSpPr>
        <p:cNvPr id="1" name=""/>
        <p:cNvGrpSpPr/>
        <p:nvPr/>
      </p:nvGrpSpPr>
      <p:grpSpPr>
        <a:xfrm>
          <a:off x="0" y="0"/>
          <a:ext cx="0" cy="0"/>
          <a:chOff x="0" y="0"/>
          <a:chExt cx="0" cy="0"/>
        </a:xfrm>
      </p:grpSpPr>
      <p:sp>
        <p:nvSpPr>
          <p:cNvPr name="Freeform 2" id="2"/>
          <p:cNvSpPr/>
          <p:nvPr/>
        </p:nvSpPr>
        <p:spPr>
          <a:xfrm flipH="false" flipV="false" rot="0">
            <a:off x="1828800" y="1028700"/>
            <a:ext cx="14630400" cy="8229600"/>
          </a:xfrm>
          <a:custGeom>
            <a:avLst/>
            <a:gdLst/>
            <a:ahLst/>
            <a:cxnLst/>
            <a:rect r="r" b="b" t="t" l="l"/>
            <a:pathLst>
              <a:path h="8229600" w="14630400">
                <a:moveTo>
                  <a:pt x="0" y="0"/>
                </a:moveTo>
                <a:lnTo>
                  <a:pt x="14630400" y="0"/>
                </a:lnTo>
                <a:lnTo>
                  <a:pt x="14630400" y="8229600"/>
                </a:lnTo>
                <a:lnTo>
                  <a:pt x="0" y="8229600"/>
                </a:lnTo>
                <a:lnTo>
                  <a:pt x="0" y="0"/>
                </a:lnTo>
                <a:close/>
              </a:path>
            </a:pathLst>
          </a:custGeom>
          <a:blipFill>
            <a:blip r:embed="rId2"/>
            <a:stretch>
              <a:fillRect l="0" t="0" r="0" b="0"/>
            </a:stretch>
          </a:blipFill>
        </p:spPr>
      </p:sp>
    </p:spTree>
  </p:cSld>
  <p:clrMapOvr>
    <a:masterClrMapping/>
  </p:clrMapOvr>
  <p:transition spd="fast">
    <p:fade/>
  </p:transition>
</p:sld>
</file>

<file path=ppt/slides/slide29.xml><?xml version="1.0" encoding="utf-8"?>
<p:sld xmlns:p="http://schemas.openxmlformats.org/presentationml/2006/main" xmlns:a="http://schemas.openxmlformats.org/drawingml/2006/main" xmlns:r="http://schemas.openxmlformats.org/officeDocument/2006/relationships">
  <p:cSld>
    <p:bg>
      <p:bgPr>
        <a:solidFill>
          <a:srgbClr val="FFF9ED"/>
        </a:solidFill>
      </p:bgPr>
    </p:bg>
    <p:spTree>
      <p:nvGrpSpPr>
        <p:cNvPr id="1" name=""/>
        <p:cNvGrpSpPr/>
        <p:nvPr/>
      </p:nvGrpSpPr>
      <p:grpSpPr>
        <a:xfrm>
          <a:off x="0" y="0"/>
          <a:ext cx="0" cy="0"/>
          <a:chOff x="0" y="0"/>
          <a:chExt cx="0" cy="0"/>
        </a:xfrm>
      </p:grpSpPr>
      <p:sp>
        <p:nvSpPr>
          <p:cNvPr name="Freeform 2" id="2"/>
          <p:cNvSpPr/>
          <p:nvPr/>
        </p:nvSpPr>
        <p:spPr>
          <a:xfrm flipH="false" flipV="false" rot="0">
            <a:off x="1893251" y="1028700"/>
            <a:ext cx="14501498" cy="8229600"/>
          </a:xfrm>
          <a:custGeom>
            <a:avLst/>
            <a:gdLst/>
            <a:ahLst/>
            <a:cxnLst/>
            <a:rect r="r" b="b" t="t" l="l"/>
            <a:pathLst>
              <a:path h="8229600" w="14501498">
                <a:moveTo>
                  <a:pt x="0" y="0"/>
                </a:moveTo>
                <a:lnTo>
                  <a:pt x="14501498" y="0"/>
                </a:lnTo>
                <a:lnTo>
                  <a:pt x="14501498" y="8229600"/>
                </a:lnTo>
                <a:lnTo>
                  <a:pt x="0" y="8229600"/>
                </a:lnTo>
                <a:lnTo>
                  <a:pt x="0" y="0"/>
                </a:lnTo>
                <a:close/>
              </a:path>
            </a:pathLst>
          </a:custGeom>
          <a:blipFill>
            <a:blip r:embed="rId2"/>
            <a:stretch>
              <a:fillRect l="0" t="0" r="0" b="0"/>
            </a:stretch>
          </a:blipFill>
        </p:spPr>
      </p:sp>
    </p:spTree>
  </p:cSld>
  <p:clrMapOvr>
    <a:masterClrMapping/>
  </p:clrMapOvr>
  <p:transition spd="fast">
    <p:fade/>
  </p:transition>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FF9ED"/>
        </a:solidFill>
      </p:bgPr>
    </p:bg>
    <p:spTree>
      <p:nvGrpSpPr>
        <p:cNvPr id="1" name=""/>
        <p:cNvGrpSpPr/>
        <p:nvPr/>
      </p:nvGrpSpPr>
      <p:grpSpPr>
        <a:xfrm>
          <a:off x="0" y="0"/>
          <a:ext cx="0" cy="0"/>
          <a:chOff x="0" y="0"/>
          <a:chExt cx="0" cy="0"/>
        </a:xfrm>
      </p:grpSpPr>
      <p:grpSp>
        <p:nvGrpSpPr>
          <p:cNvPr name="Group 2" id="2"/>
          <p:cNvGrpSpPr/>
          <p:nvPr/>
        </p:nvGrpSpPr>
        <p:grpSpPr>
          <a:xfrm rot="0">
            <a:off x="9416576" y="0"/>
            <a:ext cx="9592294" cy="10389870"/>
            <a:chOff x="0" y="0"/>
            <a:chExt cx="3891439" cy="4215003"/>
          </a:xfrm>
        </p:grpSpPr>
        <p:sp>
          <p:nvSpPr>
            <p:cNvPr name="Freeform 3" id="3"/>
            <p:cNvSpPr/>
            <p:nvPr/>
          </p:nvSpPr>
          <p:spPr>
            <a:xfrm flipH="false" flipV="false" rot="0">
              <a:off x="-39878" y="-19431"/>
              <a:ext cx="3978307" cy="4257040"/>
            </a:xfrm>
            <a:custGeom>
              <a:avLst/>
              <a:gdLst/>
              <a:ahLst/>
              <a:cxnLst/>
              <a:rect r="r" b="b" t="t" l="l"/>
              <a:pathLst>
                <a:path h="4257040" w="3978307">
                  <a:moveTo>
                    <a:pt x="3901047" y="4226433"/>
                  </a:moveTo>
                  <a:cubicBezTo>
                    <a:pt x="2638088" y="4234307"/>
                    <a:pt x="1383844" y="4225925"/>
                    <a:pt x="72872" y="4234434"/>
                  </a:cubicBezTo>
                  <a:cubicBezTo>
                    <a:pt x="53418" y="4223893"/>
                    <a:pt x="64390" y="4181729"/>
                    <a:pt x="60655" y="4144518"/>
                  </a:cubicBezTo>
                  <a:cubicBezTo>
                    <a:pt x="51395" y="4096766"/>
                    <a:pt x="0" y="4066413"/>
                    <a:pt x="67191" y="3977005"/>
                  </a:cubicBezTo>
                  <a:cubicBezTo>
                    <a:pt x="79020" y="3930650"/>
                    <a:pt x="89136" y="3876040"/>
                    <a:pt x="98162" y="3832352"/>
                  </a:cubicBezTo>
                  <a:cubicBezTo>
                    <a:pt x="137382" y="3782060"/>
                    <a:pt x="163139" y="3726561"/>
                    <a:pt x="201347" y="3660521"/>
                  </a:cubicBezTo>
                  <a:cubicBezTo>
                    <a:pt x="245313" y="3572129"/>
                    <a:pt x="214031" y="3492500"/>
                    <a:pt x="283599" y="3440049"/>
                  </a:cubicBezTo>
                  <a:cubicBezTo>
                    <a:pt x="273716" y="3404235"/>
                    <a:pt x="299707" y="3368802"/>
                    <a:pt x="287100" y="3323336"/>
                  </a:cubicBezTo>
                  <a:cubicBezTo>
                    <a:pt x="290291" y="3239008"/>
                    <a:pt x="289046" y="3244215"/>
                    <a:pt x="347564" y="3139313"/>
                  </a:cubicBezTo>
                  <a:cubicBezTo>
                    <a:pt x="354100" y="3089529"/>
                    <a:pt x="316126" y="3042285"/>
                    <a:pt x="394409" y="2959862"/>
                  </a:cubicBezTo>
                  <a:cubicBezTo>
                    <a:pt x="402346" y="2894965"/>
                    <a:pt x="414875" y="2868041"/>
                    <a:pt x="454950" y="2816606"/>
                  </a:cubicBezTo>
                  <a:cubicBezTo>
                    <a:pt x="481174" y="2811526"/>
                    <a:pt x="448025" y="2703703"/>
                    <a:pt x="486310" y="2618105"/>
                  </a:cubicBezTo>
                  <a:cubicBezTo>
                    <a:pt x="498839" y="2583307"/>
                    <a:pt x="463744" y="2538984"/>
                    <a:pt x="509188" y="2425954"/>
                  </a:cubicBezTo>
                  <a:cubicBezTo>
                    <a:pt x="522884" y="2378202"/>
                    <a:pt x="521717" y="2341753"/>
                    <a:pt x="524129" y="2276602"/>
                  </a:cubicBezTo>
                  <a:cubicBezTo>
                    <a:pt x="562492" y="2216277"/>
                    <a:pt x="585293" y="2166239"/>
                    <a:pt x="591051" y="2060575"/>
                  </a:cubicBezTo>
                  <a:cubicBezTo>
                    <a:pt x="625368" y="1975866"/>
                    <a:pt x="651981" y="1964182"/>
                    <a:pt x="622255" y="1833245"/>
                  </a:cubicBezTo>
                  <a:cubicBezTo>
                    <a:pt x="658129" y="1747012"/>
                    <a:pt x="674704" y="1582674"/>
                    <a:pt x="709721" y="1484757"/>
                  </a:cubicBezTo>
                  <a:cubicBezTo>
                    <a:pt x="693924" y="1420749"/>
                    <a:pt x="712522" y="1331595"/>
                    <a:pt x="688166" y="1262126"/>
                  </a:cubicBezTo>
                  <a:cubicBezTo>
                    <a:pt x="721316" y="1137285"/>
                    <a:pt x="693535" y="1185418"/>
                    <a:pt x="679217" y="985647"/>
                  </a:cubicBezTo>
                  <a:cubicBezTo>
                    <a:pt x="678517" y="963549"/>
                    <a:pt x="662720" y="939292"/>
                    <a:pt x="643421" y="914908"/>
                  </a:cubicBezTo>
                  <a:cubicBezTo>
                    <a:pt x="651437" y="909828"/>
                    <a:pt x="654082" y="837819"/>
                    <a:pt x="626924" y="824738"/>
                  </a:cubicBezTo>
                  <a:cubicBezTo>
                    <a:pt x="560625" y="775462"/>
                    <a:pt x="565994" y="645160"/>
                    <a:pt x="502263" y="570230"/>
                  </a:cubicBezTo>
                  <a:cubicBezTo>
                    <a:pt x="520316" y="457327"/>
                    <a:pt x="464444" y="389001"/>
                    <a:pt x="437286" y="295021"/>
                  </a:cubicBezTo>
                  <a:cubicBezTo>
                    <a:pt x="420166" y="270637"/>
                    <a:pt x="460709" y="269367"/>
                    <a:pt x="463588" y="248666"/>
                  </a:cubicBezTo>
                  <a:cubicBezTo>
                    <a:pt x="465533" y="241046"/>
                    <a:pt x="479229" y="170688"/>
                    <a:pt x="468101" y="154051"/>
                  </a:cubicBezTo>
                  <a:cubicBezTo>
                    <a:pt x="446313" y="134239"/>
                    <a:pt x="463043" y="110744"/>
                    <a:pt x="468802" y="77724"/>
                  </a:cubicBezTo>
                  <a:cubicBezTo>
                    <a:pt x="474015" y="61595"/>
                    <a:pt x="443122" y="2794"/>
                    <a:pt x="490668" y="25781"/>
                  </a:cubicBezTo>
                  <a:cubicBezTo>
                    <a:pt x="1470531" y="16129"/>
                    <a:pt x="2444636" y="29464"/>
                    <a:pt x="3449712" y="21336"/>
                  </a:cubicBezTo>
                  <a:cubicBezTo>
                    <a:pt x="3602699" y="38608"/>
                    <a:pt x="3775140" y="0"/>
                    <a:pt x="3926726" y="33782"/>
                  </a:cubicBezTo>
                  <a:cubicBezTo>
                    <a:pt x="3927037" y="571754"/>
                    <a:pt x="3927893" y="1170305"/>
                    <a:pt x="3927426" y="1710944"/>
                  </a:cubicBezTo>
                  <a:cubicBezTo>
                    <a:pt x="3928749" y="2484501"/>
                    <a:pt x="3924314" y="3261995"/>
                    <a:pt x="3929917" y="4038473"/>
                  </a:cubicBezTo>
                  <a:cubicBezTo>
                    <a:pt x="3911007" y="4044061"/>
                    <a:pt x="3978307" y="4257040"/>
                    <a:pt x="3901047" y="4226433"/>
                  </a:cubicBezTo>
                  <a:close/>
                </a:path>
              </a:pathLst>
            </a:custGeom>
            <a:blipFill>
              <a:blip r:embed="rId2"/>
              <a:stretch>
                <a:fillRect l="-30984" t="0" r="-30984" b="0"/>
              </a:stretch>
            </a:blipFill>
          </p:spPr>
        </p:sp>
      </p:grpSp>
      <p:sp>
        <p:nvSpPr>
          <p:cNvPr name="TextBox 4" id="4"/>
          <p:cNvSpPr txBox="true"/>
          <p:nvPr/>
        </p:nvSpPr>
        <p:spPr>
          <a:xfrm rot="0">
            <a:off x="614361" y="947487"/>
            <a:ext cx="9034886" cy="1572844"/>
          </a:xfrm>
          <a:prstGeom prst="rect">
            <a:avLst/>
          </a:prstGeom>
        </p:spPr>
        <p:txBody>
          <a:bodyPr anchor="t" rtlCol="false" tIns="0" lIns="0" bIns="0" rIns="0">
            <a:spAutoFit/>
          </a:bodyPr>
          <a:lstStyle/>
          <a:p>
            <a:pPr algn="l" marL="0" indent="0" lvl="0">
              <a:lnSpc>
                <a:spcPts val="11177"/>
              </a:lnSpc>
            </a:pPr>
            <a:r>
              <a:rPr lang="en-US" b="true" sz="12847" spc="-282">
                <a:solidFill>
                  <a:srgbClr val="E94E1B"/>
                </a:solidFill>
                <a:latin typeface="Obra Letra Bold"/>
                <a:ea typeface="Obra Letra Bold"/>
                <a:cs typeface="Obra Letra Bold"/>
                <a:sym typeface="Obra Letra Bold"/>
              </a:rPr>
              <a:t>Pendahuluan</a:t>
            </a:r>
          </a:p>
        </p:txBody>
      </p:sp>
      <p:sp>
        <p:nvSpPr>
          <p:cNvPr name="TextBox 5" id="5"/>
          <p:cNvSpPr txBox="true"/>
          <p:nvPr/>
        </p:nvSpPr>
        <p:spPr>
          <a:xfrm rot="0">
            <a:off x="852157" y="2930909"/>
            <a:ext cx="8797089" cy="6402070"/>
          </a:xfrm>
          <a:prstGeom prst="rect">
            <a:avLst/>
          </a:prstGeom>
        </p:spPr>
        <p:txBody>
          <a:bodyPr anchor="t" rtlCol="false" tIns="0" lIns="0" bIns="0" rIns="0">
            <a:spAutoFit/>
          </a:bodyPr>
          <a:lstStyle/>
          <a:p>
            <a:pPr algn="l" marL="863599" indent="-431800" lvl="1">
              <a:lnSpc>
                <a:spcPts val="4639"/>
              </a:lnSpc>
              <a:buFont typeface="Arial"/>
              <a:buChar char="•"/>
            </a:pPr>
            <a:r>
              <a:rPr lang="en-US" b="true" sz="3999">
                <a:solidFill>
                  <a:srgbClr val="012776"/>
                </a:solidFill>
                <a:latin typeface="Mali Bold"/>
                <a:ea typeface="Mali Bold"/>
                <a:cs typeface="Mali Bold"/>
                <a:sym typeface="Mali Bold"/>
              </a:rPr>
              <a:t>Kejahatan di India sudah merupakan masalah sosial yang merusak tatanan masyarakat.</a:t>
            </a:r>
          </a:p>
          <a:p>
            <a:pPr algn="l" marL="863599" indent="-431800" lvl="1">
              <a:lnSpc>
                <a:spcPts val="4639"/>
              </a:lnSpc>
              <a:buFont typeface="Arial"/>
              <a:buChar char="•"/>
            </a:pPr>
            <a:r>
              <a:rPr lang="en-US" b="true" sz="3999">
                <a:solidFill>
                  <a:srgbClr val="012776"/>
                </a:solidFill>
                <a:latin typeface="Mali Bold"/>
                <a:ea typeface="Mali Bold"/>
                <a:cs typeface="Mali Bold"/>
                <a:sym typeface="Mali Bold"/>
              </a:rPr>
              <a:t>Faktor sosial, ekonomi, dan budaya berperan dalam meningkatnya tingkat kejahatan.</a:t>
            </a:r>
          </a:p>
          <a:p>
            <a:pPr algn="l" marL="863599" indent="-431800" lvl="1">
              <a:lnSpc>
                <a:spcPts val="4639"/>
              </a:lnSpc>
              <a:buFont typeface="Arial"/>
              <a:buChar char="•"/>
            </a:pPr>
            <a:r>
              <a:rPr lang="en-US" b="true" sz="3999">
                <a:solidFill>
                  <a:srgbClr val="012776"/>
                </a:solidFill>
                <a:latin typeface="Mali Bold"/>
                <a:ea typeface="Mali Bold"/>
                <a:cs typeface="Mali Bold"/>
                <a:sym typeface="Mali Bold"/>
              </a:rPr>
              <a:t>Pentingnya analisis terhadap faktor penyebab dan dinamika kejahatan di India.</a:t>
            </a:r>
          </a:p>
        </p:txBody>
      </p:sp>
    </p:spTree>
  </p:cSld>
  <p:clrMapOvr>
    <a:masterClrMapping/>
  </p:clrMapOvr>
  <p:transition spd="fast">
    <p:fade/>
  </p:transition>
</p:sld>
</file>

<file path=ppt/slides/slide30.xml><?xml version="1.0" encoding="utf-8"?>
<p:sld xmlns:p="http://schemas.openxmlformats.org/presentationml/2006/main" xmlns:a="http://schemas.openxmlformats.org/drawingml/2006/main" xmlns:r="http://schemas.openxmlformats.org/officeDocument/2006/relationships">
  <p:cSld>
    <p:bg>
      <p:bgPr>
        <a:solidFill>
          <a:srgbClr val="FFF9ED"/>
        </a:solidFill>
      </p:bgPr>
    </p:bg>
    <p:spTree>
      <p:nvGrpSpPr>
        <p:cNvPr id="1" name=""/>
        <p:cNvGrpSpPr/>
        <p:nvPr/>
      </p:nvGrpSpPr>
      <p:grpSpPr>
        <a:xfrm>
          <a:off x="0" y="0"/>
          <a:ext cx="0" cy="0"/>
          <a:chOff x="0" y="0"/>
          <a:chExt cx="0" cy="0"/>
        </a:xfrm>
      </p:grpSpPr>
      <p:sp>
        <p:nvSpPr>
          <p:cNvPr name="Freeform 2" id="2"/>
          <p:cNvSpPr/>
          <p:nvPr/>
        </p:nvSpPr>
        <p:spPr>
          <a:xfrm flipH="false" flipV="false" rot="0">
            <a:off x="1972235" y="1028700"/>
            <a:ext cx="14343529" cy="8229600"/>
          </a:xfrm>
          <a:custGeom>
            <a:avLst/>
            <a:gdLst/>
            <a:ahLst/>
            <a:cxnLst/>
            <a:rect r="r" b="b" t="t" l="l"/>
            <a:pathLst>
              <a:path h="8229600" w="14343529">
                <a:moveTo>
                  <a:pt x="0" y="0"/>
                </a:moveTo>
                <a:lnTo>
                  <a:pt x="14343530" y="0"/>
                </a:lnTo>
                <a:lnTo>
                  <a:pt x="14343530" y="8229600"/>
                </a:lnTo>
                <a:lnTo>
                  <a:pt x="0" y="8229600"/>
                </a:lnTo>
                <a:lnTo>
                  <a:pt x="0" y="0"/>
                </a:lnTo>
                <a:close/>
              </a:path>
            </a:pathLst>
          </a:custGeom>
          <a:blipFill>
            <a:blip r:embed="rId2"/>
            <a:stretch>
              <a:fillRect l="0" t="0" r="0" b="0"/>
            </a:stretch>
          </a:blipFill>
        </p:spPr>
      </p:sp>
    </p:spTree>
  </p:cSld>
  <p:clrMapOvr>
    <a:masterClrMapping/>
  </p:clrMapOvr>
  <p:transition spd="fast">
    <p:fade/>
  </p:transition>
</p:sld>
</file>

<file path=ppt/slides/slide31.xml><?xml version="1.0" encoding="utf-8"?>
<p:sld xmlns:p="http://schemas.openxmlformats.org/presentationml/2006/main" xmlns:a="http://schemas.openxmlformats.org/drawingml/2006/main">
  <p:cSld>
    <p:bg>
      <p:bgPr>
        <a:solidFill>
          <a:srgbClr val="FFF9ED"/>
        </a:solidFill>
      </p:bgPr>
    </p:bg>
    <p:spTree>
      <p:nvGrpSpPr>
        <p:cNvPr id="1" name=""/>
        <p:cNvGrpSpPr/>
        <p:nvPr/>
      </p:nvGrpSpPr>
      <p:grpSpPr>
        <a:xfrm>
          <a:off x="0" y="0"/>
          <a:ext cx="0" cy="0"/>
          <a:chOff x="0" y="0"/>
          <a:chExt cx="0" cy="0"/>
        </a:xfrm>
      </p:grpSpPr>
      <p:sp>
        <p:nvSpPr>
          <p:cNvPr name="TextBox 2" id="2"/>
          <p:cNvSpPr txBox="true"/>
          <p:nvPr/>
        </p:nvSpPr>
        <p:spPr>
          <a:xfrm rot="0">
            <a:off x="5849767" y="4683443"/>
            <a:ext cx="6588465" cy="1224914"/>
          </a:xfrm>
          <a:prstGeom prst="rect">
            <a:avLst/>
          </a:prstGeom>
        </p:spPr>
        <p:txBody>
          <a:bodyPr anchor="t" rtlCol="false" tIns="0" lIns="0" bIns="0" rIns="0">
            <a:spAutoFit/>
          </a:bodyPr>
          <a:lstStyle/>
          <a:p>
            <a:pPr algn="l" marL="0" indent="0" lvl="0">
              <a:lnSpc>
                <a:spcPts val="8699"/>
              </a:lnSpc>
            </a:pPr>
            <a:r>
              <a:rPr lang="en-US" b="true" sz="9999" spc="-219">
                <a:solidFill>
                  <a:srgbClr val="E94E1B"/>
                </a:solidFill>
                <a:latin typeface="Obra Letra Bold"/>
                <a:ea typeface="Obra Letra Bold"/>
                <a:cs typeface="Obra Letra Bold"/>
                <a:sym typeface="Obra Letra Bold"/>
              </a:rPr>
              <a:t>DASHBOARD</a:t>
            </a:r>
          </a:p>
        </p:txBody>
      </p:sp>
    </p:spTree>
  </p:cSld>
  <p:clrMapOvr>
    <a:masterClrMapping/>
  </p:clrMapOvr>
  <p:transition spd="fast">
    <p:fade/>
  </p:transition>
</p:sld>
</file>

<file path=ppt/slides/slide32.xml><?xml version="1.0" encoding="utf-8"?>
<p:sld xmlns:p="http://schemas.openxmlformats.org/presentationml/2006/main" xmlns:a="http://schemas.openxmlformats.org/drawingml/2006/main" xmlns:r="http://schemas.openxmlformats.org/officeDocument/2006/relationships">
  <p:cSld>
    <p:bg>
      <p:bgPr>
        <a:solidFill>
          <a:srgbClr val="FFF9ED"/>
        </a:solidFill>
      </p:bgPr>
    </p:bg>
    <p:spTree>
      <p:nvGrpSpPr>
        <p:cNvPr id="1" name=""/>
        <p:cNvGrpSpPr/>
        <p:nvPr/>
      </p:nvGrpSpPr>
      <p:grpSpPr>
        <a:xfrm>
          <a:off x="0" y="0"/>
          <a:ext cx="0" cy="0"/>
          <a:chOff x="0" y="0"/>
          <a:chExt cx="0" cy="0"/>
        </a:xfrm>
      </p:grpSpPr>
      <p:sp>
        <p:nvSpPr>
          <p:cNvPr name="Freeform 2" id="2"/>
          <p:cNvSpPr/>
          <p:nvPr/>
        </p:nvSpPr>
        <p:spPr>
          <a:xfrm flipH="false" flipV="false" rot="0">
            <a:off x="1541598" y="1028700"/>
            <a:ext cx="15204804" cy="8229600"/>
          </a:xfrm>
          <a:custGeom>
            <a:avLst/>
            <a:gdLst/>
            <a:ahLst/>
            <a:cxnLst/>
            <a:rect r="r" b="b" t="t" l="l"/>
            <a:pathLst>
              <a:path h="8229600" w="15204804">
                <a:moveTo>
                  <a:pt x="0" y="0"/>
                </a:moveTo>
                <a:lnTo>
                  <a:pt x="15204804" y="0"/>
                </a:lnTo>
                <a:lnTo>
                  <a:pt x="15204804" y="8229600"/>
                </a:lnTo>
                <a:lnTo>
                  <a:pt x="0" y="8229600"/>
                </a:lnTo>
                <a:lnTo>
                  <a:pt x="0" y="0"/>
                </a:lnTo>
                <a:close/>
              </a:path>
            </a:pathLst>
          </a:custGeom>
          <a:blipFill>
            <a:blip r:embed="rId2"/>
            <a:stretch>
              <a:fillRect l="0" t="0" r="0" b="0"/>
            </a:stretch>
          </a:blipFill>
        </p:spPr>
      </p:sp>
    </p:spTree>
  </p:cSld>
  <p:clrMapOvr>
    <a:masterClrMapping/>
  </p:clrMapOvr>
  <p:transition spd="fast">
    <p:fade/>
  </p:transition>
</p:sld>
</file>

<file path=ppt/slides/slide33.xml><?xml version="1.0" encoding="utf-8"?>
<p:sld xmlns:p="http://schemas.openxmlformats.org/presentationml/2006/main" xmlns:a="http://schemas.openxmlformats.org/drawingml/2006/main" xmlns:r="http://schemas.openxmlformats.org/officeDocument/2006/relationships">
  <p:cSld>
    <p:bg>
      <p:bgPr>
        <a:solidFill>
          <a:srgbClr val="FFF9ED"/>
        </a:solidFill>
      </p:bgPr>
    </p:bg>
    <p:spTree>
      <p:nvGrpSpPr>
        <p:cNvPr id="1" name=""/>
        <p:cNvGrpSpPr/>
        <p:nvPr/>
      </p:nvGrpSpPr>
      <p:grpSpPr>
        <a:xfrm>
          <a:off x="0" y="0"/>
          <a:ext cx="0" cy="0"/>
          <a:chOff x="0" y="0"/>
          <a:chExt cx="0" cy="0"/>
        </a:xfrm>
      </p:grpSpPr>
      <p:sp>
        <p:nvSpPr>
          <p:cNvPr name="Freeform 2" id="2"/>
          <p:cNvSpPr/>
          <p:nvPr/>
        </p:nvSpPr>
        <p:spPr>
          <a:xfrm flipH="false" flipV="false" rot="0">
            <a:off x="1576552" y="1028700"/>
            <a:ext cx="15134897" cy="8229600"/>
          </a:xfrm>
          <a:custGeom>
            <a:avLst/>
            <a:gdLst/>
            <a:ahLst/>
            <a:cxnLst/>
            <a:rect r="r" b="b" t="t" l="l"/>
            <a:pathLst>
              <a:path h="8229600" w="15134897">
                <a:moveTo>
                  <a:pt x="0" y="0"/>
                </a:moveTo>
                <a:lnTo>
                  <a:pt x="15134896" y="0"/>
                </a:lnTo>
                <a:lnTo>
                  <a:pt x="15134896" y="8229600"/>
                </a:lnTo>
                <a:lnTo>
                  <a:pt x="0" y="8229600"/>
                </a:lnTo>
                <a:lnTo>
                  <a:pt x="0" y="0"/>
                </a:lnTo>
                <a:close/>
              </a:path>
            </a:pathLst>
          </a:custGeom>
          <a:blipFill>
            <a:blip r:embed="rId2"/>
            <a:stretch>
              <a:fillRect l="0" t="0" r="0" b="0"/>
            </a:stretch>
          </a:blipFill>
        </p:spPr>
      </p:sp>
    </p:spTree>
  </p:cSld>
  <p:clrMapOvr>
    <a:masterClrMapping/>
  </p:clrMapOvr>
  <p:transition spd="fast">
    <p:fade/>
  </p:transition>
</p:sld>
</file>

<file path=ppt/slides/slide34.xml><?xml version="1.0" encoding="utf-8"?>
<p:sld xmlns:p="http://schemas.openxmlformats.org/presentationml/2006/main" xmlns:a="http://schemas.openxmlformats.org/drawingml/2006/main" xmlns:r="http://schemas.openxmlformats.org/officeDocument/2006/relationships">
  <p:cSld>
    <p:bg>
      <p:bgPr>
        <a:solidFill>
          <a:srgbClr val="FFF9ED"/>
        </a:solidFill>
      </p:bgPr>
    </p:bg>
    <p:spTree>
      <p:nvGrpSpPr>
        <p:cNvPr id="1" name=""/>
        <p:cNvGrpSpPr/>
        <p:nvPr/>
      </p:nvGrpSpPr>
      <p:grpSpPr>
        <a:xfrm>
          <a:off x="0" y="0"/>
          <a:ext cx="0" cy="0"/>
          <a:chOff x="0" y="0"/>
          <a:chExt cx="0" cy="0"/>
        </a:xfrm>
      </p:grpSpPr>
      <p:sp>
        <p:nvSpPr>
          <p:cNvPr name="Freeform 2" id="2"/>
          <p:cNvSpPr/>
          <p:nvPr/>
        </p:nvSpPr>
        <p:spPr>
          <a:xfrm flipH="false" flipV="false" rot="0">
            <a:off x="1576552" y="1028700"/>
            <a:ext cx="15134897" cy="8229600"/>
          </a:xfrm>
          <a:custGeom>
            <a:avLst/>
            <a:gdLst/>
            <a:ahLst/>
            <a:cxnLst/>
            <a:rect r="r" b="b" t="t" l="l"/>
            <a:pathLst>
              <a:path h="8229600" w="15134897">
                <a:moveTo>
                  <a:pt x="0" y="0"/>
                </a:moveTo>
                <a:lnTo>
                  <a:pt x="15134896" y="0"/>
                </a:lnTo>
                <a:lnTo>
                  <a:pt x="15134896" y="8229600"/>
                </a:lnTo>
                <a:lnTo>
                  <a:pt x="0" y="8229600"/>
                </a:lnTo>
                <a:lnTo>
                  <a:pt x="0" y="0"/>
                </a:lnTo>
                <a:close/>
              </a:path>
            </a:pathLst>
          </a:custGeom>
          <a:blipFill>
            <a:blip r:embed="rId2"/>
            <a:stretch>
              <a:fillRect l="0" t="0" r="0" b="0"/>
            </a:stretch>
          </a:blipFill>
        </p:spPr>
      </p:sp>
    </p:spTree>
  </p:cSld>
  <p:clrMapOvr>
    <a:masterClrMapping/>
  </p:clrMapOvr>
  <p:transition spd="fast">
    <p:fade/>
  </p:transition>
</p:sld>
</file>

<file path=ppt/slides/slide35.xml><?xml version="1.0" encoding="utf-8"?>
<p:sld xmlns:p="http://schemas.openxmlformats.org/presentationml/2006/main" xmlns:a="http://schemas.openxmlformats.org/drawingml/2006/main" xmlns:r="http://schemas.openxmlformats.org/officeDocument/2006/relationships">
  <p:cSld>
    <p:bg>
      <p:bgPr>
        <a:solidFill>
          <a:srgbClr val="FFF9ED"/>
        </a:solidFill>
      </p:bgPr>
    </p:bg>
    <p:spTree>
      <p:nvGrpSpPr>
        <p:cNvPr id="1" name=""/>
        <p:cNvGrpSpPr/>
        <p:nvPr/>
      </p:nvGrpSpPr>
      <p:grpSpPr>
        <a:xfrm>
          <a:off x="0" y="0"/>
          <a:ext cx="0" cy="0"/>
          <a:chOff x="0" y="0"/>
          <a:chExt cx="0" cy="0"/>
        </a:xfrm>
      </p:grpSpPr>
      <p:sp>
        <p:nvSpPr>
          <p:cNvPr name="Freeform 2" id="2"/>
          <p:cNvSpPr/>
          <p:nvPr/>
        </p:nvSpPr>
        <p:spPr>
          <a:xfrm flipH="false" flipV="false" rot="0">
            <a:off x="1645503" y="1028700"/>
            <a:ext cx="14996993" cy="8229600"/>
          </a:xfrm>
          <a:custGeom>
            <a:avLst/>
            <a:gdLst/>
            <a:ahLst/>
            <a:cxnLst/>
            <a:rect r="r" b="b" t="t" l="l"/>
            <a:pathLst>
              <a:path h="8229600" w="14996993">
                <a:moveTo>
                  <a:pt x="0" y="0"/>
                </a:moveTo>
                <a:lnTo>
                  <a:pt x="14996994" y="0"/>
                </a:lnTo>
                <a:lnTo>
                  <a:pt x="14996994" y="8229600"/>
                </a:lnTo>
                <a:lnTo>
                  <a:pt x="0" y="8229600"/>
                </a:lnTo>
                <a:lnTo>
                  <a:pt x="0" y="0"/>
                </a:lnTo>
                <a:close/>
              </a:path>
            </a:pathLst>
          </a:custGeom>
          <a:blipFill>
            <a:blip r:embed="rId2"/>
            <a:stretch>
              <a:fillRect l="0" t="0" r="0" b="0"/>
            </a:stretch>
          </a:blipFill>
        </p:spPr>
      </p:sp>
    </p:spTree>
  </p:cSld>
  <p:clrMapOvr>
    <a:masterClrMapping/>
  </p:clrMapOvr>
  <p:transition spd="fast">
    <p:fade/>
  </p:transition>
</p:sld>
</file>

<file path=ppt/slides/slide36.xml><?xml version="1.0" encoding="utf-8"?>
<p:sld xmlns:p="http://schemas.openxmlformats.org/presentationml/2006/main" xmlns:a="http://schemas.openxmlformats.org/drawingml/2006/main">
  <p:cSld>
    <p:bg>
      <p:bgPr>
        <a:solidFill>
          <a:srgbClr val="FFF9ED"/>
        </a:solidFill>
      </p:bgPr>
    </p:bg>
    <p:spTree>
      <p:nvGrpSpPr>
        <p:cNvPr id="1" name=""/>
        <p:cNvGrpSpPr/>
        <p:nvPr/>
      </p:nvGrpSpPr>
      <p:grpSpPr>
        <a:xfrm>
          <a:off x="0" y="0"/>
          <a:ext cx="0" cy="0"/>
          <a:chOff x="0" y="0"/>
          <a:chExt cx="0" cy="0"/>
        </a:xfrm>
      </p:grpSpPr>
      <p:sp>
        <p:nvSpPr>
          <p:cNvPr name="TextBox 2" id="2"/>
          <p:cNvSpPr txBox="true"/>
          <p:nvPr/>
        </p:nvSpPr>
        <p:spPr>
          <a:xfrm rot="0">
            <a:off x="7293557" y="4683443"/>
            <a:ext cx="3700886" cy="1224914"/>
          </a:xfrm>
          <a:prstGeom prst="rect">
            <a:avLst/>
          </a:prstGeom>
        </p:spPr>
        <p:txBody>
          <a:bodyPr anchor="t" rtlCol="false" tIns="0" lIns="0" bIns="0" rIns="0">
            <a:spAutoFit/>
          </a:bodyPr>
          <a:lstStyle/>
          <a:p>
            <a:pPr algn="l" marL="0" indent="0" lvl="0">
              <a:lnSpc>
                <a:spcPts val="8699"/>
              </a:lnSpc>
            </a:pPr>
            <a:r>
              <a:rPr lang="en-US" b="true" sz="9999" spc="-219">
                <a:solidFill>
                  <a:srgbClr val="E94E1B"/>
                </a:solidFill>
                <a:latin typeface="Obra Letra Bold"/>
                <a:ea typeface="Obra Letra Bold"/>
                <a:cs typeface="Obra Letra Bold"/>
                <a:sym typeface="Obra Letra Bold"/>
              </a:rPr>
              <a:t>STORY</a:t>
            </a:r>
          </a:p>
        </p:txBody>
      </p:sp>
    </p:spTree>
  </p:cSld>
  <p:clrMapOvr>
    <a:masterClrMapping/>
  </p:clrMapOvr>
  <p:transition spd="fast">
    <p:fade/>
  </p:transition>
</p:sld>
</file>

<file path=ppt/slides/slide37.xml><?xml version="1.0" encoding="utf-8"?>
<p:sld xmlns:p="http://schemas.openxmlformats.org/presentationml/2006/main" xmlns:a="http://schemas.openxmlformats.org/drawingml/2006/main" xmlns:r="http://schemas.openxmlformats.org/officeDocument/2006/relationships">
  <p:cSld>
    <p:bg>
      <p:bgPr>
        <a:solidFill>
          <a:srgbClr val="FFF9ED"/>
        </a:solidFill>
      </p:bgPr>
    </p:bg>
    <p:spTree>
      <p:nvGrpSpPr>
        <p:cNvPr id="1" name=""/>
        <p:cNvGrpSpPr/>
        <p:nvPr/>
      </p:nvGrpSpPr>
      <p:grpSpPr>
        <a:xfrm>
          <a:off x="0" y="0"/>
          <a:ext cx="0" cy="0"/>
          <a:chOff x="0" y="0"/>
          <a:chExt cx="0" cy="0"/>
        </a:xfrm>
      </p:grpSpPr>
      <p:sp>
        <p:nvSpPr>
          <p:cNvPr name="Freeform 2" id="2"/>
          <p:cNvSpPr/>
          <p:nvPr/>
        </p:nvSpPr>
        <p:spPr>
          <a:xfrm flipH="false" flipV="false" rot="0">
            <a:off x="1611185" y="1028700"/>
            <a:ext cx="15065629" cy="8229600"/>
          </a:xfrm>
          <a:custGeom>
            <a:avLst/>
            <a:gdLst/>
            <a:ahLst/>
            <a:cxnLst/>
            <a:rect r="r" b="b" t="t" l="l"/>
            <a:pathLst>
              <a:path h="8229600" w="15065629">
                <a:moveTo>
                  <a:pt x="0" y="0"/>
                </a:moveTo>
                <a:lnTo>
                  <a:pt x="15065630" y="0"/>
                </a:lnTo>
                <a:lnTo>
                  <a:pt x="15065630" y="8229600"/>
                </a:lnTo>
                <a:lnTo>
                  <a:pt x="0" y="8229600"/>
                </a:lnTo>
                <a:lnTo>
                  <a:pt x="0" y="0"/>
                </a:lnTo>
                <a:close/>
              </a:path>
            </a:pathLst>
          </a:custGeom>
          <a:blipFill>
            <a:blip r:embed="rId2"/>
            <a:stretch>
              <a:fillRect l="0" t="0" r="0" b="0"/>
            </a:stretch>
          </a:blipFill>
        </p:spPr>
      </p:sp>
    </p:spTree>
  </p:cSld>
  <p:clrMapOvr>
    <a:masterClrMapping/>
  </p:clrMapOvr>
  <p:transition spd="fast">
    <p:fade/>
  </p:transition>
</p:sld>
</file>

<file path=ppt/slides/slide38.xml><?xml version="1.0" encoding="utf-8"?>
<p:sld xmlns:p="http://schemas.openxmlformats.org/presentationml/2006/main" xmlns:a="http://schemas.openxmlformats.org/drawingml/2006/main" xmlns:r="http://schemas.openxmlformats.org/officeDocument/2006/relationships">
  <p:cSld>
    <p:bg>
      <p:bgPr>
        <a:solidFill>
          <a:srgbClr val="FFF9ED"/>
        </a:solidFill>
      </p:bgPr>
    </p:bg>
    <p:spTree>
      <p:nvGrpSpPr>
        <p:cNvPr id="1" name=""/>
        <p:cNvGrpSpPr/>
        <p:nvPr/>
      </p:nvGrpSpPr>
      <p:grpSpPr>
        <a:xfrm>
          <a:off x="0" y="0"/>
          <a:ext cx="0" cy="0"/>
          <a:chOff x="0" y="0"/>
          <a:chExt cx="0" cy="0"/>
        </a:xfrm>
      </p:grpSpPr>
      <p:sp>
        <p:nvSpPr>
          <p:cNvPr name="Freeform 2" id="2"/>
          <p:cNvSpPr/>
          <p:nvPr/>
        </p:nvSpPr>
        <p:spPr>
          <a:xfrm flipH="false" flipV="false" rot="0">
            <a:off x="1576552" y="1028700"/>
            <a:ext cx="15134897" cy="8229600"/>
          </a:xfrm>
          <a:custGeom>
            <a:avLst/>
            <a:gdLst/>
            <a:ahLst/>
            <a:cxnLst/>
            <a:rect r="r" b="b" t="t" l="l"/>
            <a:pathLst>
              <a:path h="8229600" w="15134897">
                <a:moveTo>
                  <a:pt x="0" y="0"/>
                </a:moveTo>
                <a:lnTo>
                  <a:pt x="15134896" y="0"/>
                </a:lnTo>
                <a:lnTo>
                  <a:pt x="15134896" y="8229600"/>
                </a:lnTo>
                <a:lnTo>
                  <a:pt x="0" y="8229600"/>
                </a:lnTo>
                <a:lnTo>
                  <a:pt x="0" y="0"/>
                </a:lnTo>
                <a:close/>
              </a:path>
            </a:pathLst>
          </a:custGeom>
          <a:blipFill>
            <a:blip r:embed="rId2"/>
            <a:stretch>
              <a:fillRect l="0" t="0" r="0" b="0"/>
            </a:stretch>
          </a:blipFill>
        </p:spPr>
      </p:sp>
    </p:spTree>
  </p:cSld>
  <p:clrMapOvr>
    <a:masterClrMapping/>
  </p:clrMapOvr>
  <p:transition spd="fast">
    <p:fade/>
  </p:transition>
</p:sld>
</file>

<file path=ppt/slides/slide39.xml><?xml version="1.0" encoding="utf-8"?>
<p:sld xmlns:p="http://schemas.openxmlformats.org/presentationml/2006/main" xmlns:a="http://schemas.openxmlformats.org/drawingml/2006/main" xmlns:r="http://schemas.openxmlformats.org/officeDocument/2006/relationships">
  <p:cSld>
    <p:bg>
      <p:bgPr>
        <a:solidFill>
          <a:srgbClr val="FFF9ED"/>
        </a:solidFill>
      </p:bgPr>
    </p:bg>
    <p:spTree>
      <p:nvGrpSpPr>
        <p:cNvPr id="1" name=""/>
        <p:cNvGrpSpPr/>
        <p:nvPr/>
      </p:nvGrpSpPr>
      <p:grpSpPr>
        <a:xfrm>
          <a:off x="0" y="0"/>
          <a:ext cx="0" cy="0"/>
          <a:chOff x="0" y="0"/>
          <a:chExt cx="0" cy="0"/>
        </a:xfrm>
      </p:grpSpPr>
      <p:sp>
        <p:nvSpPr>
          <p:cNvPr name="Freeform 2" id="2"/>
          <p:cNvSpPr/>
          <p:nvPr/>
        </p:nvSpPr>
        <p:spPr>
          <a:xfrm flipH="false" flipV="false" rot="0">
            <a:off x="1576552" y="1028700"/>
            <a:ext cx="15134897" cy="8229600"/>
          </a:xfrm>
          <a:custGeom>
            <a:avLst/>
            <a:gdLst/>
            <a:ahLst/>
            <a:cxnLst/>
            <a:rect r="r" b="b" t="t" l="l"/>
            <a:pathLst>
              <a:path h="8229600" w="15134897">
                <a:moveTo>
                  <a:pt x="0" y="0"/>
                </a:moveTo>
                <a:lnTo>
                  <a:pt x="15134896" y="0"/>
                </a:lnTo>
                <a:lnTo>
                  <a:pt x="15134896" y="8229600"/>
                </a:lnTo>
                <a:lnTo>
                  <a:pt x="0" y="8229600"/>
                </a:lnTo>
                <a:lnTo>
                  <a:pt x="0" y="0"/>
                </a:lnTo>
                <a:close/>
              </a:path>
            </a:pathLst>
          </a:custGeom>
          <a:blipFill>
            <a:blip r:embed="rId2"/>
            <a:stretch>
              <a:fillRect l="0" t="0" r="0" b="0"/>
            </a:stretch>
          </a:blipFill>
        </p:spPr>
      </p:sp>
    </p:spTree>
  </p:cSld>
  <p:clrMapOvr>
    <a:masterClrMapping/>
  </p:clrMapOvr>
  <p:transition spd="fast">
    <p:fade/>
  </p:transition>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FF9ED"/>
        </a:solidFill>
      </p:bgPr>
    </p:bg>
    <p:spTree>
      <p:nvGrpSpPr>
        <p:cNvPr id="1" name=""/>
        <p:cNvGrpSpPr/>
        <p:nvPr/>
      </p:nvGrpSpPr>
      <p:grpSpPr>
        <a:xfrm>
          <a:off x="0" y="0"/>
          <a:ext cx="0" cy="0"/>
          <a:chOff x="0" y="0"/>
          <a:chExt cx="0" cy="0"/>
        </a:xfrm>
      </p:grpSpPr>
      <p:sp>
        <p:nvSpPr>
          <p:cNvPr name="Freeform 2" id="2"/>
          <p:cNvSpPr/>
          <p:nvPr/>
        </p:nvSpPr>
        <p:spPr>
          <a:xfrm flipH="false" flipV="false" rot="0">
            <a:off x="2724037" y="1028700"/>
            <a:ext cx="12839926" cy="7405671"/>
          </a:xfrm>
          <a:custGeom>
            <a:avLst/>
            <a:gdLst/>
            <a:ahLst/>
            <a:cxnLst/>
            <a:rect r="r" b="b" t="t" l="l"/>
            <a:pathLst>
              <a:path h="7405671" w="12839926">
                <a:moveTo>
                  <a:pt x="0" y="0"/>
                </a:moveTo>
                <a:lnTo>
                  <a:pt x="12839926" y="0"/>
                </a:lnTo>
                <a:lnTo>
                  <a:pt x="12839926" y="7405671"/>
                </a:lnTo>
                <a:lnTo>
                  <a:pt x="0" y="7405671"/>
                </a:lnTo>
                <a:lnTo>
                  <a:pt x="0" y="0"/>
                </a:lnTo>
                <a:close/>
              </a:path>
            </a:pathLst>
          </a:custGeom>
          <a:blipFill>
            <a:blip r:embed="rId2"/>
            <a:stretch>
              <a:fillRect l="0" t="0" r="0" b="0"/>
            </a:stretch>
          </a:blipFill>
        </p:spPr>
      </p:sp>
      <p:sp>
        <p:nvSpPr>
          <p:cNvPr name="TextBox 3" id="3"/>
          <p:cNvSpPr txBox="true"/>
          <p:nvPr/>
        </p:nvSpPr>
        <p:spPr>
          <a:xfrm rot="0">
            <a:off x="3394911" y="8597773"/>
            <a:ext cx="11498179" cy="660527"/>
          </a:xfrm>
          <a:prstGeom prst="rect">
            <a:avLst/>
          </a:prstGeom>
        </p:spPr>
        <p:txBody>
          <a:bodyPr anchor="t" rtlCol="false" tIns="0" lIns="0" bIns="0" rIns="0">
            <a:spAutoFit/>
          </a:bodyPr>
          <a:lstStyle/>
          <a:p>
            <a:pPr algn="l">
              <a:lnSpc>
                <a:spcPts val="5103"/>
              </a:lnSpc>
            </a:pPr>
            <a:r>
              <a:rPr lang="en-US" sz="4399" b="true">
                <a:solidFill>
                  <a:srgbClr val="012776"/>
                </a:solidFill>
                <a:latin typeface="Mali Bold"/>
                <a:ea typeface="Mali Bold"/>
                <a:cs typeface="Mali Bold"/>
                <a:sym typeface="Mali Bold"/>
              </a:rPr>
              <a:t>Populasi Negara India Tahun 2012 - 2021</a:t>
            </a:r>
          </a:p>
        </p:txBody>
      </p:sp>
    </p:spTree>
  </p:cSld>
  <p:clrMapOvr>
    <a:masterClrMapping/>
  </p:clrMapOvr>
  <p:transition spd="fast">
    <p:fade/>
  </p:transition>
</p:sld>
</file>

<file path=ppt/slides/slide40.xml><?xml version="1.0" encoding="utf-8"?>
<p:sld xmlns:p="http://schemas.openxmlformats.org/presentationml/2006/main" xmlns:a="http://schemas.openxmlformats.org/drawingml/2006/main" xmlns:r="http://schemas.openxmlformats.org/officeDocument/2006/relationships">
  <p:cSld>
    <p:bg>
      <p:bgPr>
        <a:solidFill>
          <a:srgbClr val="FFF9ED"/>
        </a:solidFill>
      </p:bgPr>
    </p:bg>
    <p:spTree>
      <p:nvGrpSpPr>
        <p:cNvPr id="1" name=""/>
        <p:cNvGrpSpPr/>
        <p:nvPr/>
      </p:nvGrpSpPr>
      <p:grpSpPr>
        <a:xfrm>
          <a:off x="0" y="0"/>
          <a:ext cx="0" cy="0"/>
          <a:chOff x="0" y="0"/>
          <a:chExt cx="0" cy="0"/>
        </a:xfrm>
      </p:grpSpPr>
      <p:sp>
        <p:nvSpPr>
          <p:cNvPr name="Freeform 2" id="2"/>
          <p:cNvSpPr/>
          <p:nvPr/>
        </p:nvSpPr>
        <p:spPr>
          <a:xfrm flipH="false" flipV="false" rot="0">
            <a:off x="1593908" y="1028700"/>
            <a:ext cx="15100183" cy="8229600"/>
          </a:xfrm>
          <a:custGeom>
            <a:avLst/>
            <a:gdLst/>
            <a:ahLst/>
            <a:cxnLst/>
            <a:rect r="r" b="b" t="t" l="l"/>
            <a:pathLst>
              <a:path h="8229600" w="15100183">
                <a:moveTo>
                  <a:pt x="0" y="0"/>
                </a:moveTo>
                <a:lnTo>
                  <a:pt x="15100184" y="0"/>
                </a:lnTo>
                <a:lnTo>
                  <a:pt x="15100184" y="8229600"/>
                </a:lnTo>
                <a:lnTo>
                  <a:pt x="0" y="8229600"/>
                </a:lnTo>
                <a:lnTo>
                  <a:pt x="0" y="0"/>
                </a:lnTo>
                <a:close/>
              </a:path>
            </a:pathLst>
          </a:custGeom>
          <a:blipFill>
            <a:blip r:embed="rId2"/>
            <a:stretch>
              <a:fillRect l="0" t="0" r="0" b="0"/>
            </a:stretch>
          </a:blipFill>
        </p:spPr>
      </p:sp>
    </p:spTree>
  </p:cSld>
  <p:clrMapOvr>
    <a:masterClrMapping/>
  </p:clrMapOvr>
  <p:transition spd="fast">
    <p:fade/>
  </p:transition>
</p:sld>
</file>

<file path=ppt/slides/slide41.xml><?xml version="1.0" encoding="utf-8"?>
<p:sld xmlns:p="http://schemas.openxmlformats.org/presentationml/2006/main" xmlns:a="http://schemas.openxmlformats.org/drawingml/2006/main">
  <p:cSld>
    <p:bg>
      <p:bgPr>
        <a:solidFill>
          <a:srgbClr val="FFF9ED"/>
        </a:solidFill>
      </p:bgPr>
    </p:bg>
    <p:spTree>
      <p:nvGrpSpPr>
        <p:cNvPr id="1" name=""/>
        <p:cNvGrpSpPr/>
        <p:nvPr/>
      </p:nvGrpSpPr>
      <p:grpSpPr>
        <a:xfrm>
          <a:off x="0" y="0"/>
          <a:ext cx="0" cy="0"/>
          <a:chOff x="0" y="0"/>
          <a:chExt cx="0" cy="0"/>
        </a:xfrm>
      </p:grpSpPr>
      <p:sp>
        <p:nvSpPr>
          <p:cNvPr name="TextBox 2" id="2"/>
          <p:cNvSpPr txBox="true"/>
          <p:nvPr/>
        </p:nvSpPr>
        <p:spPr>
          <a:xfrm rot="0">
            <a:off x="3055655" y="1285875"/>
            <a:ext cx="12176690" cy="1047749"/>
          </a:xfrm>
          <a:prstGeom prst="rect">
            <a:avLst/>
          </a:prstGeom>
        </p:spPr>
        <p:txBody>
          <a:bodyPr anchor="t" rtlCol="false" tIns="0" lIns="0" bIns="0" rIns="0">
            <a:spAutoFit/>
          </a:bodyPr>
          <a:lstStyle/>
          <a:p>
            <a:pPr algn="ctr" marL="0" indent="0" lvl="0">
              <a:lnSpc>
                <a:spcPts val="7394"/>
              </a:lnSpc>
            </a:pPr>
            <a:r>
              <a:rPr lang="en-US" b="true" sz="8499" spc="-186">
                <a:solidFill>
                  <a:srgbClr val="E94E1B"/>
                </a:solidFill>
                <a:latin typeface="Obra Letra Bold"/>
                <a:ea typeface="Obra Letra Bold"/>
                <a:cs typeface="Obra Letra Bold"/>
                <a:sym typeface="Obra Letra Bold"/>
              </a:rPr>
              <a:t>DAMPAK PROYEK</a:t>
            </a:r>
          </a:p>
        </p:txBody>
      </p:sp>
      <p:sp>
        <p:nvSpPr>
          <p:cNvPr name="TextBox 3" id="3"/>
          <p:cNvSpPr txBox="true"/>
          <p:nvPr/>
        </p:nvSpPr>
        <p:spPr>
          <a:xfrm rot="0">
            <a:off x="1028700" y="2352674"/>
            <a:ext cx="16230600" cy="7057771"/>
          </a:xfrm>
          <a:prstGeom prst="rect">
            <a:avLst/>
          </a:prstGeom>
        </p:spPr>
        <p:txBody>
          <a:bodyPr anchor="t" rtlCol="false" tIns="0" lIns="0" bIns="0" rIns="0">
            <a:spAutoFit/>
          </a:bodyPr>
          <a:lstStyle/>
          <a:p>
            <a:pPr algn="l" marL="798831" indent="-399416" lvl="1">
              <a:lnSpc>
                <a:spcPts val="4292"/>
              </a:lnSpc>
              <a:buFont typeface="Arial"/>
              <a:buChar char="•"/>
            </a:pPr>
            <a:r>
              <a:rPr lang="en-US" b="true" sz="3700">
                <a:solidFill>
                  <a:srgbClr val="012776"/>
                </a:solidFill>
                <a:latin typeface="Mali Bold"/>
                <a:ea typeface="Mali Bold"/>
                <a:cs typeface="Mali Bold"/>
                <a:sym typeface="Mali Bold"/>
              </a:rPr>
              <a:t>Peningkatan Kesadaran Masyarakat tentang tren kejahatan di India.</a:t>
            </a:r>
          </a:p>
          <a:p>
            <a:pPr algn="l" marL="798831" indent="-399416" lvl="1">
              <a:lnSpc>
                <a:spcPts val="4292"/>
              </a:lnSpc>
              <a:buFont typeface="Arial"/>
              <a:buChar char="•"/>
            </a:pPr>
            <a:r>
              <a:rPr lang="en-US" b="true" sz="3700">
                <a:solidFill>
                  <a:srgbClr val="012776"/>
                </a:solidFill>
                <a:latin typeface="Mali Bold"/>
                <a:ea typeface="Mali Bold"/>
                <a:cs typeface="Mali Bold"/>
                <a:sym typeface="Mali Bold"/>
              </a:rPr>
              <a:t>Pengambilan Keputusan Cepat oleh pemerintah dan penegak hukum.</a:t>
            </a:r>
          </a:p>
          <a:p>
            <a:pPr algn="l" marL="798831" indent="-399416" lvl="1">
              <a:lnSpc>
                <a:spcPts val="4292"/>
              </a:lnSpc>
              <a:buFont typeface="Arial"/>
              <a:buChar char="•"/>
            </a:pPr>
            <a:r>
              <a:rPr lang="en-US" b="true" sz="3700">
                <a:solidFill>
                  <a:srgbClr val="012776"/>
                </a:solidFill>
                <a:latin typeface="Mali Bold"/>
                <a:ea typeface="Mali Bold"/>
                <a:cs typeface="Mali Bold"/>
                <a:sym typeface="Mali Bold"/>
              </a:rPr>
              <a:t>Efisiensi Penanganan Kasus dengan pemantauan real-time.</a:t>
            </a:r>
          </a:p>
          <a:p>
            <a:pPr algn="l" marL="798831" indent="-399416" lvl="1">
              <a:lnSpc>
                <a:spcPts val="4292"/>
              </a:lnSpc>
              <a:buFont typeface="Arial"/>
              <a:buChar char="•"/>
            </a:pPr>
            <a:r>
              <a:rPr lang="en-US" b="true" sz="3700">
                <a:solidFill>
                  <a:srgbClr val="012776"/>
                </a:solidFill>
                <a:latin typeface="Mali Bold"/>
                <a:ea typeface="Mali Bold"/>
                <a:cs typeface="Mali Bold"/>
                <a:sym typeface="Mali Bold"/>
              </a:rPr>
              <a:t>Optimalisasi Sumber Daya Polisi berdasarkan data kejahatan.</a:t>
            </a:r>
          </a:p>
          <a:p>
            <a:pPr algn="l" marL="798831" indent="-399416" lvl="1">
              <a:lnSpc>
                <a:spcPts val="4292"/>
              </a:lnSpc>
              <a:buFont typeface="Arial"/>
              <a:buChar char="•"/>
            </a:pPr>
            <a:r>
              <a:rPr lang="en-US" b="true" sz="3700">
                <a:solidFill>
                  <a:srgbClr val="012776"/>
                </a:solidFill>
                <a:latin typeface="Mali Bold"/>
                <a:ea typeface="Mali Bold"/>
                <a:cs typeface="Mali Bold"/>
                <a:sym typeface="Mali Bold"/>
              </a:rPr>
              <a:t>Transparansi Hukum dengan laporan status kasus yang jelas.</a:t>
            </a:r>
          </a:p>
          <a:p>
            <a:pPr algn="l" marL="798831" indent="-399416" lvl="1">
              <a:lnSpc>
                <a:spcPts val="4292"/>
              </a:lnSpc>
              <a:buFont typeface="Arial"/>
              <a:buChar char="•"/>
            </a:pPr>
            <a:r>
              <a:rPr lang="en-US" b="true" sz="3700">
                <a:solidFill>
                  <a:srgbClr val="012776"/>
                </a:solidFill>
                <a:latin typeface="Mali Bold"/>
                <a:ea typeface="Mali Bold"/>
                <a:cs typeface="Mali Bold"/>
                <a:sym typeface="Mali Bold"/>
              </a:rPr>
              <a:t>Pengurangan Kekerasan Gender dengan fokus pada penculikan perempuan.</a:t>
            </a:r>
          </a:p>
          <a:p>
            <a:pPr algn="l" marL="798831" indent="-399416" lvl="1">
              <a:lnSpc>
                <a:spcPts val="4292"/>
              </a:lnSpc>
              <a:buFont typeface="Arial"/>
              <a:buChar char="•"/>
            </a:pPr>
            <a:r>
              <a:rPr lang="en-US" b="true" sz="3700">
                <a:solidFill>
                  <a:srgbClr val="012776"/>
                </a:solidFill>
                <a:latin typeface="Mali Bold"/>
                <a:ea typeface="Mali Bold"/>
                <a:cs typeface="Mali Bold"/>
                <a:sym typeface="Mali Bold"/>
              </a:rPr>
              <a:t>Perbaikan Kebijakan Keamanan berbasis data.</a:t>
            </a:r>
          </a:p>
          <a:p>
            <a:pPr algn="l" marL="798831" indent="-399416" lvl="1">
              <a:lnSpc>
                <a:spcPts val="4292"/>
              </a:lnSpc>
              <a:buFont typeface="Arial"/>
              <a:buChar char="•"/>
            </a:pPr>
            <a:r>
              <a:rPr lang="en-US" b="true" sz="3700">
                <a:solidFill>
                  <a:srgbClr val="012776"/>
                </a:solidFill>
                <a:latin typeface="Mali Bold"/>
                <a:ea typeface="Mali Bold"/>
                <a:cs typeface="Mali Bold"/>
                <a:sym typeface="Mali Bold"/>
              </a:rPr>
              <a:t>Kolaborasi Instansi dengan data terintegrasi.</a:t>
            </a:r>
          </a:p>
          <a:p>
            <a:pPr algn="l" marL="798831" indent="-399416" lvl="1">
              <a:lnSpc>
                <a:spcPts val="4292"/>
              </a:lnSpc>
              <a:buFont typeface="Arial"/>
              <a:buChar char="•"/>
            </a:pPr>
            <a:r>
              <a:rPr lang="en-US" b="true" sz="3700">
                <a:solidFill>
                  <a:srgbClr val="012776"/>
                </a:solidFill>
                <a:latin typeface="Mali Bold"/>
                <a:ea typeface="Mali Bold"/>
                <a:cs typeface="Mali Bold"/>
                <a:sym typeface="Mali Bold"/>
              </a:rPr>
              <a:t>Pemanta</a:t>
            </a:r>
            <a:r>
              <a:rPr lang="en-US" b="true" sz="3700">
                <a:solidFill>
                  <a:srgbClr val="012776"/>
                </a:solidFill>
                <a:latin typeface="Mali Bold"/>
                <a:ea typeface="Mali Bold"/>
                <a:cs typeface="Mali Bold"/>
                <a:sym typeface="Mali Bold"/>
              </a:rPr>
              <a:t>uan Kebijakan Keamanan dengan dashboard evaluasi.</a:t>
            </a:r>
          </a:p>
          <a:p>
            <a:pPr algn="l" marL="798831" indent="-399416" lvl="1">
              <a:lnSpc>
                <a:spcPts val="4292"/>
              </a:lnSpc>
              <a:buFont typeface="Arial"/>
              <a:buChar char="•"/>
            </a:pPr>
            <a:r>
              <a:rPr lang="en-US" b="true" sz="3700">
                <a:solidFill>
                  <a:srgbClr val="012776"/>
                </a:solidFill>
                <a:latin typeface="Mali Bold"/>
                <a:ea typeface="Mali Bold"/>
                <a:cs typeface="Mali Bold"/>
                <a:sym typeface="Mali Bold"/>
              </a:rPr>
              <a:t>Dukungan Penelitian Lanjutan dengan data yang tersedia.</a:t>
            </a:r>
          </a:p>
        </p:txBody>
      </p:sp>
    </p:spTree>
  </p:cSld>
  <p:clrMapOvr>
    <a:masterClrMapping/>
  </p:clrMapOvr>
  <p:transition spd="fast">
    <p:fade/>
  </p:transition>
</p:sld>
</file>

<file path=ppt/slides/slide42.xml><?xml version="1.0" encoding="utf-8"?>
<p:sld xmlns:p="http://schemas.openxmlformats.org/presentationml/2006/main" xmlns:a="http://schemas.openxmlformats.org/drawingml/2006/main" xmlns:r="http://schemas.openxmlformats.org/officeDocument/2006/relationships">
  <p:cSld>
    <p:bg>
      <p:bgPr>
        <a:solidFill>
          <a:srgbClr val="FFF9ED"/>
        </a:solidFill>
      </p:bgPr>
    </p:bg>
    <p:spTree>
      <p:nvGrpSpPr>
        <p:cNvPr id="1" name=""/>
        <p:cNvGrpSpPr/>
        <p:nvPr/>
      </p:nvGrpSpPr>
      <p:grpSpPr>
        <a:xfrm>
          <a:off x="0" y="0"/>
          <a:ext cx="0" cy="0"/>
          <a:chOff x="0" y="0"/>
          <a:chExt cx="0" cy="0"/>
        </a:xfrm>
      </p:grpSpPr>
      <p:sp>
        <p:nvSpPr>
          <p:cNvPr name="TextBox 2" id="2"/>
          <p:cNvSpPr txBox="true"/>
          <p:nvPr/>
        </p:nvSpPr>
        <p:spPr>
          <a:xfrm rot="0">
            <a:off x="3055655" y="2561217"/>
            <a:ext cx="12176690" cy="2325066"/>
          </a:xfrm>
          <a:prstGeom prst="rect">
            <a:avLst/>
          </a:prstGeom>
        </p:spPr>
        <p:txBody>
          <a:bodyPr anchor="t" rtlCol="false" tIns="0" lIns="0" bIns="0" rIns="0">
            <a:spAutoFit/>
          </a:bodyPr>
          <a:lstStyle/>
          <a:p>
            <a:pPr algn="ctr" marL="0" indent="0" lvl="0">
              <a:lnSpc>
                <a:spcPts val="16480"/>
              </a:lnSpc>
            </a:pPr>
            <a:r>
              <a:rPr lang="en-US" b="true" sz="18943" spc="-416">
                <a:solidFill>
                  <a:srgbClr val="E94E1B"/>
                </a:solidFill>
                <a:latin typeface="Obra Letra Bold"/>
                <a:ea typeface="Obra Letra Bold"/>
                <a:cs typeface="Obra Letra Bold"/>
                <a:sym typeface="Obra Letra Bold"/>
              </a:rPr>
              <a:t>Thank You!</a:t>
            </a:r>
          </a:p>
        </p:txBody>
      </p:sp>
      <p:sp>
        <p:nvSpPr>
          <p:cNvPr name="Freeform 3" id="3"/>
          <p:cNvSpPr/>
          <p:nvPr/>
        </p:nvSpPr>
        <p:spPr>
          <a:xfrm flipH="false" flipV="false" rot="0">
            <a:off x="5956061" y="6362508"/>
            <a:ext cx="6636774" cy="4114800"/>
          </a:xfrm>
          <a:custGeom>
            <a:avLst/>
            <a:gdLst/>
            <a:ahLst/>
            <a:cxnLst/>
            <a:rect r="r" b="b" t="t" l="l"/>
            <a:pathLst>
              <a:path h="4114800" w="6636774">
                <a:moveTo>
                  <a:pt x="0" y="0"/>
                </a:moveTo>
                <a:lnTo>
                  <a:pt x="6636774" y="0"/>
                </a:lnTo>
                <a:lnTo>
                  <a:pt x="6636774"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4" id="4"/>
          <p:cNvSpPr/>
          <p:nvPr/>
        </p:nvSpPr>
        <p:spPr>
          <a:xfrm flipH="false" flipV="false" rot="0">
            <a:off x="2126797" y="5390063"/>
            <a:ext cx="4264468" cy="5679074"/>
          </a:xfrm>
          <a:custGeom>
            <a:avLst/>
            <a:gdLst/>
            <a:ahLst/>
            <a:cxnLst/>
            <a:rect r="r" b="b" t="t" l="l"/>
            <a:pathLst>
              <a:path h="5679074" w="4264468">
                <a:moveTo>
                  <a:pt x="0" y="0"/>
                </a:moveTo>
                <a:lnTo>
                  <a:pt x="4264468" y="0"/>
                </a:lnTo>
                <a:lnTo>
                  <a:pt x="4264468" y="5679074"/>
                </a:lnTo>
                <a:lnTo>
                  <a:pt x="0" y="567907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5" id="5"/>
          <p:cNvSpPr/>
          <p:nvPr/>
        </p:nvSpPr>
        <p:spPr>
          <a:xfrm flipH="false" flipV="false" rot="0">
            <a:off x="12332378" y="6654265"/>
            <a:ext cx="3238064" cy="4813338"/>
          </a:xfrm>
          <a:custGeom>
            <a:avLst/>
            <a:gdLst/>
            <a:ahLst/>
            <a:cxnLst/>
            <a:rect r="r" b="b" t="t" l="l"/>
            <a:pathLst>
              <a:path h="4813338" w="3238064">
                <a:moveTo>
                  <a:pt x="0" y="0"/>
                </a:moveTo>
                <a:lnTo>
                  <a:pt x="3238064" y="0"/>
                </a:lnTo>
                <a:lnTo>
                  <a:pt x="3238064" y="4813338"/>
                </a:lnTo>
                <a:lnTo>
                  <a:pt x="0" y="481333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cap="sq">
            <a:noFill/>
            <a:prstDash val="solid"/>
            <a:miter/>
          </a:ln>
        </p:spPr>
      </p:sp>
    </p:spTree>
  </p:cSld>
  <p:clrMapOvr>
    <a:masterClrMapping/>
  </p:clrMapOvr>
  <p:transition spd="fast">
    <p:fade/>
  </p:transition>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FF9ED"/>
        </a:solidFill>
      </p:bgPr>
    </p:bg>
    <p:spTree>
      <p:nvGrpSpPr>
        <p:cNvPr id="1" name=""/>
        <p:cNvGrpSpPr/>
        <p:nvPr/>
      </p:nvGrpSpPr>
      <p:grpSpPr>
        <a:xfrm>
          <a:off x="0" y="0"/>
          <a:ext cx="0" cy="0"/>
          <a:chOff x="0" y="0"/>
          <a:chExt cx="0" cy="0"/>
        </a:xfrm>
      </p:grpSpPr>
      <p:sp>
        <p:nvSpPr>
          <p:cNvPr name="Freeform 2" id="2"/>
          <p:cNvSpPr/>
          <p:nvPr/>
        </p:nvSpPr>
        <p:spPr>
          <a:xfrm flipH="false" flipV="false" rot="0">
            <a:off x="2452402" y="1028700"/>
            <a:ext cx="13383196" cy="7422613"/>
          </a:xfrm>
          <a:custGeom>
            <a:avLst/>
            <a:gdLst/>
            <a:ahLst/>
            <a:cxnLst/>
            <a:rect r="r" b="b" t="t" l="l"/>
            <a:pathLst>
              <a:path h="7422613" w="13383196">
                <a:moveTo>
                  <a:pt x="0" y="0"/>
                </a:moveTo>
                <a:lnTo>
                  <a:pt x="13383196" y="0"/>
                </a:lnTo>
                <a:lnTo>
                  <a:pt x="13383196" y="7422613"/>
                </a:lnTo>
                <a:lnTo>
                  <a:pt x="0" y="7422613"/>
                </a:lnTo>
                <a:lnTo>
                  <a:pt x="0" y="0"/>
                </a:lnTo>
                <a:close/>
              </a:path>
            </a:pathLst>
          </a:custGeom>
          <a:blipFill>
            <a:blip r:embed="rId2"/>
            <a:stretch>
              <a:fillRect l="0" t="0" r="0" b="0"/>
            </a:stretch>
          </a:blipFill>
        </p:spPr>
      </p:sp>
      <p:sp>
        <p:nvSpPr>
          <p:cNvPr name="TextBox 3" id="3"/>
          <p:cNvSpPr txBox="true"/>
          <p:nvPr/>
        </p:nvSpPr>
        <p:spPr>
          <a:xfrm rot="0">
            <a:off x="2783305" y="8597773"/>
            <a:ext cx="12721389" cy="660527"/>
          </a:xfrm>
          <a:prstGeom prst="rect">
            <a:avLst/>
          </a:prstGeom>
        </p:spPr>
        <p:txBody>
          <a:bodyPr anchor="t" rtlCol="false" tIns="0" lIns="0" bIns="0" rIns="0">
            <a:spAutoFit/>
          </a:bodyPr>
          <a:lstStyle/>
          <a:p>
            <a:pPr algn="l">
              <a:lnSpc>
                <a:spcPts val="5103"/>
              </a:lnSpc>
            </a:pPr>
            <a:r>
              <a:rPr lang="en-US" sz="4399" b="true">
                <a:solidFill>
                  <a:srgbClr val="012776"/>
                </a:solidFill>
                <a:latin typeface="Mali Bold"/>
                <a:ea typeface="Mali Bold"/>
                <a:cs typeface="Mali Bold"/>
                <a:sym typeface="Mali Bold"/>
              </a:rPr>
              <a:t>Tingkat Kejahatan di India Tahun 2012 - 2021</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FF9ED"/>
        </a:solidFill>
      </p:bgPr>
    </p:bg>
    <p:spTree>
      <p:nvGrpSpPr>
        <p:cNvPr id="1" name=""/>
        <p:cNvGrpSpPr/>
        <p:nvPr/>
      </p:nvGrpSpPr>
      <p:grpSpPr>
        <a:xfrm>
          <a:off x="0" y="0"/>
          <a:ext cx="0" cy="0"/>
          <a:chOff x="0" y="0"/>
          <a:chExt cx="0" cy="0"/>
        </a:xfrm>
      </p:grpSpPr>
      <p:sp>
        <p:nvSpPr>
          <p:cNvPr name="Freeform 2" id="2"/>
          <p:cNvSpPr/>
          <p:nvPr/>
        </p:nvSpPr>
        <p:spPr>
          <a:xfrm flipH="false" flipV="false" rot="0">
            <a:off x="3264610" y="1028700"/>
            <a:ext cx="11758780" cy="7349238"/>
          </a:xfrm>
          <a:custGeom>
            <a:avLst/>
            <a:gdLst/>
            <a:ahLst/>
            <a:cxnLst/>
            <a:rect r="r" b="b" t="t" l="l"/>
            <a:pathLst>
              <a:path h="7349238" w="11758780">
                <a:moveTo>
                  <a:pt x="0" y="0"/>
                </a:moveTo>
                <a:lnTo>
                  <a:pt x="11758780" y="0"/>
                </a:lnTo>
                <a:lnTo>
                  <a:pt x="11758780" y="7349238"/>
                </a:lnTo>
                <a:lnTo>
                  <a:pt x="0" y="7349238"/>
                </a:lnTo>
                <a:lnTo>
                  <a:pt x="0" y="0"/>
                </a:lnTo>
                <a:close/>
              </a:path>
            </a:pathLst>
          </a:custGeom>
          <a:blipFill>
            <a:blip r:embed="rId2"/>
            <a:stretch>
              <a:fillRect l="0" t="0" r="0" b="0"/>
            </a:stretch>
          </a:blipFill>
        </p:spPr>
      </p:sp>
      <p:sp>
        <p:nvSpPr>
          <p:cNvPr name="TextBox 3" id="3"/>
          <p:cNvSpPr txBox="true"/>
          <p:nvPr/>
        </p:nvSpPr>
        <p:spPr>
          <a:xfrm rot="0">
            <a:off x="2783305" y="8597773"/>
            <a:ext cx="12901863" cy="522605"/>
          </a:xfrm>
          <a:prstGeom prst="rect">
            <a:avLst/>
          </a:prstGeom>
        </p:spPr>
        <p:txBody>
          <a:bodyPr anchor="t" rtlCol="false" tIns="0" lIns="0" bIns="0" rIns="0">
            <a:spAutoFit/>
          </a:bodyPr>
          <a:lstStyle/>
          <a:p>
            <a:pPr algn="l">
              <a:lnSpc>
                <a:spcPts val="4060"/>
              </a:lnSpc>
            </a:pPr>
            <a:r>
              <a:rPr lang="en-US" sz="3500" b="true">
                <a:solidFill>
                  <a:srgbClr val="012776"/>
                </a:solidFill>
                <a:latin typeface="Mali Bold"/>
                <a:ea typeface="Mali Bold"/>
                <a:cs typeface="Mali Bold"/>
                <a:sym typeface="Mali Bold"/>
              </a:rPr>
              <a:t>Kasus Penculikan Wanita di India Pada Tahun 2016 - 2021</a:t>
            </a:r>
          </a:p>
        </p:txBody>
      </p:sp>
    </p:spTree>
  </p:cSld>
  <p:clrMapOvr>
    <a:masterClrMapping/>
  </p:clrMapOvr>
</p:sld>
</file>

<file path=ppt/slides/slide7.xml><?xml version="1.0" encoding="utf-8"?>
<p:sld xmlns:p="http://schemas.openxmlformats.org/presentationml/2006/main" xmlns:a="http://schemas.openxmlformats.org/drawingml/2006/main">
  <p:cSld>
    <p:bg>
      <p:bgPr>
        <a:solidFill>
          <a:srgbClr val="FFF9ED"/>
        </a:solidFill>
      </p:bgPr>
    </p:bg>
    <p:spTree>
      <p:nvGrpSpPr>
        <p:cNvPr id="1" name=""/>
        <p:cNvGrpSpPr/>
        <p:nvPr/>
      </p:nvGrpSpPr>
      <p:grpSpPr>
        <a:xfrm>
          <a:off x="0" y="0"/>
          <a:ext cx="0" cy="0"/>
          <a:chOff x="0" y="0"/>
          <a:chExt cx="0" cy="0"/>
        </a:xfrm>
      </p:grpSpPr>
      <p:sp>
        <p:nvSpPr>
          <p:cNvPr name="TextBox 2" id="2"/>
          <p:cNvSpPr txBox="true"/>
          <p:nvPr/>
        </p:nvSpPr>
        <p:spPr>
          <a:xfrm rot="0">
            <a:off x="1369595" y="1487404"/>
            <a:ext cx="14910307" cy="1880236"/>
          </a:xfrm>
          <a:prstGeom prst="rect">
            <a:avLst/>
          </a:prstGeom>
        </p:spPr>
        <p:txBody>
          <a:bodyPr anchor="t" rtlCol="false" tIns="0" lIns="0" bIns="0" rIns="0">
            <a:spAutoFit/>
          </a:bodyPr>
          <a:lstStyle/>
          <a:p>
            <a:pPr algn="l" marL="0" indent="0" lvl="0">
              <a:lnSpc>
                <a:spcPts val="6960"/>
              </a:lnSpc>
            </a:pPr>
            <a:r>
              <a:rPr lang="en-US" b="true" sz="8000" spc="-176">
                <a:solidFill>
                  <a:srgbClr val="E94E1B"/>
                </a:solidFill>
                <a:latin typeface="Obra Letra Bold"/>
                <a:ea typeface="Obra Letra Bold"/>
                <a:cs typeface="Obra Letra Bold"/>
                <a:sym typeface="Obra Letra Bold"/>
              </a:rPr>
              <a:t>Pertumbuhan Populasi dan Kejahatan</a:t>
            </a:r>
          </a:p>
        </p:txBody>
      </p:sp>
      <p:sp>
        <p:nvSpPr>
          <p:cNvPr name="TextBox 3" id="3"/>
          <p:cNvSpPr txBox="true"/>
          <p:nvPr/>
        </p:nvSpPr>
        <p:spPr>
          <a:xfrm rot="0">
            <a:off x="1028700" y="3841951"/>
            <a:ext cx="16230600" cy="3899027"/>
          </a:xfrm>
          <a:prstGeom prst="rect">
            <a:avLst/>
          </a:prstGeom>
        </p:spPr>
        <p:txBody>
          <a:bodyPr anchor="t" rtlCol="false" tIns="0" lIns="0" bIns="0" rIns="0">
            <a:spAutoFit/>
          </a:bodyPr>
          <a:lstStyle/>
          <a:p>
            <a:pPr algn="l" marL="949957" indent="-474979" lvl="1">
              <a:lnSpc>
                <a:spcPts val="5103"/>
              </a:lnSpc>
              <a:buFont typeface="Arial"/>
              <a:buChar char="•"/>
            </a:pPr>
            <a:r>
              <a:rPr lang="en-US" b="true" sz="4399">
                <a:solidFill>
                  <a:srgbClr val="012776"/>
                </a:solidFill>
                <a:latin typeface="Mali Bold"/>
                <a:ea typeface="Mali Bold"/>
                <a:cs typeface="Mali Bold"/>
                <a:sym typeface="Mali Bold"/>
              </a:rPr>
              <a:t>Populasi India yang berkembang pesat dari 1.28 miliar (2012) menjadi 1.4 miliar (2021).</a:t>
            </a:r>
          </a:p>
          <a:p>
            <a:pPr algn="l" marL="949957" indent="-474979" lvl="1">
              <a:lnSpc>
                <a:spcPts val="5103"/>
              </a:lnSpc>
              <a:buFont typeface="Arial"/>
              <a:buChar char="•"/>
            </a:pPr>
            <a:r>
              <a:rPr lang="en-US" b="true" sz="4399">
                <a:solidFill>
                  <a:srgbClr val="012776"/>
                </a:solidFill>
                <a:latin typeface="Mali Bold"/>
                <a:ea typeface="Mali Bold"/>
                <a:cs typeface="Mali Bold"/>
                <a:sym typeface="Mali Bold"/>
              </a:rPr>
              <a:t>Keteg</a:t>
            </a:r>
            <a:r>
              <a:rPr lang="en-US" b="true" sz="4399">
                <a:solidFill>
                  <a:srgbClr val="012776"/>
                </a:solidFill>
                <a:latin typeface="Mali Bold"/>
                <a:ea typeface="Mali Bold"/>
                <a:cs typeface="Mali Bold"/>
                <a:sym typeface="Mali Bold"/>
              </a:rPr>
              <a:t>angan sosial akibat ketidakmerataan distribusi sumber daya.</a:t>
            </a:r>
          </a:p>
          <a:p>
            <a:pPr algn="l" marL="949957" indent="-474979" lvl="1">
              <a:lnSpc>
                <a:spcPts val="5103"/>
              </a:lnSpc>
              <a:buFont typeface="Arial"/>
              <a:buChar char="•"/>
            </a:pPr>
            <a:r>
              <a:rPr lang="en-US" b="true" sz="4399">
                <a:solidFill>
                  <a:srgbClr val="012776"/>
                </a:solidFill>
                <a:latin typeface="Mali Bold"/>
                <a:ea typeface="Mali Bold"/>
                <a:cs typeface="Mali Bold"/>
                <a:sym typeface="Mali Bold"/>
              </a:rPr>
              <a:t>Pertumbuhan populasi menjadi faktor penting dalam dinamika kejahatan.</a:t>
            </a:r>
          </a:p>
        </p:txBody>
      </p:sp>
    </p:spTree>
  </p:cSld>
  <p:clrMapOvr>
    <a:masterClrMapping/>
  </p:clrMapOvr>
</p:sld>
</file>

<file path=ppt/slides/slide8.xml><?xml version="1.0" encoding="utf-8"?>
<p:sld xmlns:p="http://schemas.openxmlformats.org/presentationml/2006/main" xmlns:a="http://schemas.openxmlformats.org/drawingml/2006/main">
  <p:cSld>
    <p:bg>
      <p:bgPr>
        <a:solidFill>
          <a:srgbClr val="FFF9ED"/>
        </a:solidFill>
      </p:bgPr>
    </p:bg>
    <p:spTree>
      <p:nvGrpSpPr>
        <p:cNvPr id="1" name=""/>
        <p:cNvGrpSpPr/>
        <p:nvPr/>
      </p:nvGrpSpPr>
      <p:grpSpPr>
        <a:xfrm>
          <a:off x="0" y="0"/>
          <a:ext cx="0" cy="0"/>
          <a:chOff x="0" y="0"/>
          <a:chExt cx="0" cy="0"/>
        </a:xfrm>
      </p:grpSpPr>
      <p:sp>
        <p:nvSpPr>
          <p:cNvPr name="TextBox 2" id="2"/>
          <p:cNvSpPr txBox="true"/>
          <p:nvPr/>
        </p:nvSpPr>
        <p:spPr>
          <a:xfrm rot="0">
            <a:off x="1369595" y="1487404"/>
            <a:ext cx="14910307" cy="988696"/>
          </a:xfrm>
          <a:prstGeom prst="rect">
            <a:avLst/>
          </a:prstGeom>
        </p:spPr>
        <p:txBody>
          <a:bodyPr anchor="t" rtlCol="false" tIns="0" lIns="0" bIns="0" rIns="0">
            <a:spAutoFit/>
          </a:bodyPr>
          <a:lstStyle/>
          <a:p>
            <a:pPr algn="l" marL="0" indent="0" lvl="0">
              <a:lnSpc>
                <a:spcPts val="6960"/>
              </a:lnSpc>
            </a:pPr>
            <a:r>
              <a:rPr lang="en-US" b="true" sz="8000" spc="-176">
                <a:solidFill>
                  <a:srgbClr val="E94E1B"/>
                </a:solidFill>
                <a:latin typeface="Obra Letra Bold"/>
                <a:ea typeface="Obra Letra Bold"/>
                <a:cs typeface="Obra Letra Bold"/>
                <a:sym typeface="Obra Letra Bold"/>
              </a:rPr>
              <a:t>Tujuan Penelitian</a:t>
            </a:r>
          </a:p>
        </p:txBody>
      </p:sp>
      <p:sp>
        <p:nvSpPr>
          <p:cNvPr name="TextBox 3" id="3"/>
          <p:cNvSpPr txBox="true"/>
          <p:nvPr/>
        </p:nvSpPr>
        <p:spPr>
          <a:xfrm rot="0">
            <a:off x="1028700" y="2719003"/>
            <a:ext cx="16230600" cy="6643116"/>
          </a:xfrm>
          <a:prstGeom prst="rect">
            <a:avLst/>
          </a:prstGeom>
        </p:spPr>
        <p:txBody>
          <a:bodyPr anchor="t" rtlCol="false" tIns="0" lIns="0" bIns="0" rIns="0">
            <a:spAutoFit/>
          </a:bodyPr>
          <a:lstStyle/>
          <a:p>
            <a:pPr algn="l" marL="582936" indent="-291468" lvl="1">
              <a:lnSpc>
                <a:spcPts val="3132"/>
              </a:lnSpc>
              <a:buFont typeface="Arial"/>
              <a:buChar char="•"/>
            </a:pPr>
            <a:r>
              <a:rPr lang="en-US" b="true" sz="2700">
                <a:solidFill>
                  <a:srgbClr val="012776"/>
                </a:solidFill>
                <a:latin typeface="Mali Bold"/>
                <a:ea typeface="Mali Bold"/>
                <a:cs typeface="Mali Bold"/>
                <a:sym typeface="Mali Bold"/>
              </a:rPr>
              <a:t>Menganalisis tren perkembangan tingkat kejahatan di India dari tahun 2020 hingga 2024.</a:t>
            </a:r>
          </a:p>
          <a:p>
            <a:pPr algn="l" marL="582936" indent="-291468" lvl="1">
              <a:lnSpc>
                <a:spcPts val="3132"/>
              </a:lnSpc>
              <a:buFont typeface="Arial"/>
              <a:buChar char="•"/>
            </a:pPr>
            <a:r>
              <a:rPr lang="en-US" b="true" sz="2700">
                <a:solidFill>
                  <a:srgbClr val="012776"/>
                </a:solidFill>
                <a:latin typeface="Mali Bold"/>
                <a:ea typeface="Mali Bold"/>
                <a:cs typeface="Mali Bold"/>
                <a:sym typeface="Mali Bold"/>
              </a:rPr>
              <a:t>Menilai faktor-faktor sosial dan ekonomi yang mempengaruhi peningkatan angka kejahatan di India.</a:t>
            </a:r>
          </a:p>
          <a:p>
            <a:pPr algn="l" marL="582936" indent="-291468" lvl="1">
              <a:lnSpc>
                <a:spcPts val="3132"/>
              </a:lnSpc>
              <a:buFont typeface="Arial"/>
              <a:buChar char="•"/>
            </a:pPr>
            <a:r>
              <a:rPr lang="en-US" b="true" sz="2700">
                <a:solidFill>
                  <a:srgbClr val="012776"/>
                </a:solidFill>
                <a:latin typeface="Mali Bold"/>
                <a:ea typeface="Mali Bold"/>
                <a:cs typeface="Mali Bold"/>
                <a:sym typeface="Mali Bold"/>
              </a:rPr>
              <a:t>Menganalisis hubungan antara pertumbuhan populasi dan peningkatan tingkat kejahatan di India.</a:t>
            </a:r>
          </a:p>
          <a:p>
            <a:pPr algn="l" marL="582936" indent="-291468" lvl="1">
              <a:lnSpc>
                <a:spcPts val="3132"/>
              </a:lnSpc>
              <a:buFont typeface="Arial"/>
              <a:buChar char="•"/>
            </a:pPr>
            <a:r>
              <a:rPr lang="en-US" b="true" sz="2700">
                <a:solidFill>
                  <a:srgbClr val="012776"/>
                </a:solidFill>
                <a:latin typeface="Mali Bold"/>
                <a:ea typeface="Mali Bold"/>
                <a:cs typeface="Mali Bold"/>
                <a:sym typeface="Mali Bold"/>
              </a:rPr>
              <a:t>Mengidentifikasi pengaruh urbanisasi terhadap perubahan tingkat kejahatan di daerah perkotaan.</a:t>
            </a:r>
          </a:p>
          <a:p>
            <a:pPr algn="l" marL="582936" indent="-291468" lvl="1">
              <a:lnSpc>
                <a:spcPts val="3132"/>
              </a:lnSpc>
              <a:buFont typeface="Arial"/>
              <a:buChar char="•"/>
            </a:pPr>
            <a:r>
              <a:rPr lang="en-US" b="true" sz="2700">
                <a:solidFill>
                  <a:srgbClr val="012776"/>
                </a:solidFill>
                <a:latin typeface="Mali Bold"/>
                <a:ea typeface="Mali Bold"/>
                <a:cs typeface="Mali Bold"/>
                <a:sym typeface="Mali Bold"/>
              </a:rPr>
              <a:t>Menganalisis kebijakan pemerintah dalam menanggulangi kejahatan dan dampaknya terhadap penurunan tingkat kejahatan.</a:t>
            </a:r>
          </a:p>
          <a:p>
            <a:pPr algn="l" marL="582936" indent="-291468" lvl="1">
              <a:lnSpc>
                <a:spcPts val="3132"/>
              </a:lnSpc>
              <a:buFont typeface="Arial"/>
              <a:buChar char="•"/>
            </a:pPr>
            <a:r>
              <a:rPr lang="en-US" b="true" sz="2700">
                <a:solidFill>
                  <a:srgbClr val="012776"/>
                </a:solidFill>
                <a:latin typeface="Mali Bold"/>
                <a:ea typeface="Mali Bold"/>
                <a:cs typeface="Mali Bold"/>
                <a:sym typeface="Mali Bold"/>
              </a:rPr>
              <a:t>Mengevaluasi peng</a:t>
            </a:r>
            <a:r>
              <a:rPr lang="en-US" b="true" sz="2700">
                <a:solidFill>
                  <a:srgbClr val="012776"/>
                </a:solidFill>
                <a:latin typeface="Mali Bold"/>
                <a:ea typeface="Mali Bold"/>
                <a:cs typeface="Mali Bold"/>
                <a:sym typeface="Mali Bold"/>
              </a:rPr>
              <a:t>aruh ketimpangan sosial-ekonomi terhadap angka kejahatan, khususnya dalam kasus penculikan perempuan.</a:t>
            </a:r>
          </a:p>
          <a:p>
            <a:pPr algn="l" marL="582936" indent="-291468" lvl="1">
              <a:lnSpc>
                <a:spcPts val="3132"/>
              </a:lnSpc>
              <a:buFont typeface="Arial"/>
              <a:buChar char="•"/>
            </a:pPr>
            <a:r>
              <a:rPr lang="en-US" b="true" sz="2700">
                <a:solidFill>
                  <a:srgbClr val="012776"/>
                </a:solidFill>
                <a:latin typeface="Mali Bold"/>
                <a:ea typeface="Mali Bold"/>
                <a:cs typeface="Mali Bold"/>
                <a:sym typeface="Mali Bold"/>
              </a:rPr>
              <a:t>Mengidentifikasi kota dengan kasus kejahatan terbanyak, seperti Delhi (5.400 kasus), serta menganalisis distribusi jenis kejahatan seperti burglary, vandalism, fraud, domestic violence, dan firearm offense.</a:t>
            </a:r>
          </a:p>
          <a:p>
            <a:pPr algn="l" marL="582936" indent="-291468" lvl="1">
              <a:lnSpc>
                <a:spcPts val="3132"/>
              </a:lnSpc>
              <a:buFont typeface="Arial"/>
              <a:buChar char="•"/>
            </a:pPr>
            <a:r>
              <a:rPr lang="en-US" b="true" sz="2700">
                <a:solidFill>
                  <a:srgbClr val="012776"/>
                </a:solidFill>
                <a:latin typeface="Mali Bold"/>
                <a:ea typeface="Mali Bold"/>
                <a:cs typeface="Mali Bold"/>
                <a:sym typeface="Mali Bold"/>
              </a:rPr>
              <a:t>Mengkaji distribusi korban berdasarkan usia (rata-rata 44 tahun) dan jenis kelamin (mayoritas perempuan), serta menganalisis efektivitas penyelesaian kasus (50% kasus ditutup).</a:t>
            </a:r>
          </a:p>
        </p:txBody>
      </p:sp>
    </p:spTree>
  </p:cSld>
  <p:clrMapOvr>
    <a:masterClrMapping/>
  </p:clrMapOvr>
  <p:transition spd="fast">
    <p:fade/>
  </p:transition>
</p:sld>
</file>

<file path=ppt/slides/slide9.xml><?xml version="1.0" encoding="utf-8"?>
<p:sld xmlns:p="http://schemas.openxmlformats.org/presentationml/2006/main" xmlns:a="http://schemas.openxmlformats.org/drawingml/2006/main">
  <p:cSld>
    <p:bg>
      <p:bgPr>
        <a:solidFill>
          <a:srgbClr val="FFF9ED"/>
        </a:solidFill>
      </p:bgPr>
    </p:bg>
    <p:spTree>
      <p:nvGrpSpPr>
        <p:cNvPr id="1" name=""/>
        <p:cNvGrpSpPr/>
        <p:nvPr/>
      </p:nvGrpSpPr>
      <p:grpSpPr>
        <a:xfrm>
          <a:off x="0" y="0"/>
          <a:ext cx="0" cy="0"/>
          <a:chOff x="0" y="0"/>
          <a:chExt cx="0" cy="0"/>
        </a:xfrm>
      </p:grpSpPr>
      <p:sp>
        <p:nvSpPr>
          <p:cNvPr name="TextBox 2" id="2"/>
          <p:cNvSpPr txBox="true"/>
          <p:nvPr/>
        </p:nvSpPr>
        <p:spPr>
          <a:xfrm rot="0">
            <a:off x="1028700" y="1285875"/>
            <a:ext cx="14910307" cy="1047746"/>
          </a:xfrm>
          <a:prstGeom prst="rect">
            <a:avLst/>
          </a:prstGeom>
        </p:spPr>
        <p:txBody>
          <a:bodyPr anchor="t" rtlCol="false" tIns="0" lIns="0" bIns="0" rIns="0">
            <a:spAutoFit/>
          </a:bodyPr>
          <a:lstStyle/>
          <a:p>
            <a:pPr algn="l" marL="0" indent="0" lvl="0">
              <a:lnSpc>
                <a:spcPts val="7394"/>
              </a:lnSpc>
            </a:pPr>
            <a:r>
              <a:rPr lang="en-US" b="true" sz="8499" spc="-186">
                <a:solidFill>
                  <a:srgbClr val="E94E1B"/>
                </a:solidFill>
                <a:latin typeface="Obra Letra Bold"/>
                <a:ea typeface="Obra Letra Bold"/>
                <a:cs typeface="Obra Letra Bold"/>
                <a:sym typeface="Obra Letra Bold"/>
              </a:rPr>
              <a:t>Solusi</a:t>
            </a:r>
          </a:p>
        </p:txBody>
      </p:sp>
      <p:sp>
        <p:nvSpPr>
          <p:cNvPr name="TextBox 3" id="3"/>
          <p:cNvSpPr txBox="true"/>
          <p:nvPr/>
        </p:nvSpPr>
        <p:spPr>
          <a:xfrm rot="0">
            <a:off x="1028700" y="2558582"/>
            <a:ext cx="16230600" cy="6868287"/>
          </a:xfrm>
          <a:prstGeom prst="rect">
            <a:avLst/>
          </a:prstGeom>
        </p:spPr>
        <p:txBody>
          <a:bodyPr anchor="t" rtlCol="false" tIns="0" lIns="0" bIns="0" rIns="0">
            <a:spAutoFit/>
          </a:bodyPr>
          <a:lstStyle/>
          <a:p>
            <a:pPr algn="l" marL="842010" indent="-421005" lvl="1">
              <a:lnSpc>
                <a:spcPts val="4523"/>
              </a:lnSpc>
              <a:buFont typeface="Arial"/>
              <a:buChar char="•"/>
            </a:pPr>
            <a:r>
              <a:rPr lang="en-US" b="true" sz="3900">
                <a:solidFill>
                  <a:srgbClr val="012776"/>
                </a:solidFill>
                <a:latin typeface="Mali Bold"/>
                <a:ea typeface="Mali Bold"/>
                <a:cs typeface="Mali Bold"/>
                <a:sym typeface="Mali Bold"/>
              </a:rPr>
              <a:t>Buat Dashboard Interaktif untuk visualisasi kejahatan.</a:t>
            </a:r>
          </a:p>
          <a:p>
            <a:pPr algn="l" marL="842010" indent="-421005" lvl="1">
              <a:lnSpc>
                <a:spcPts val="4523"/>
              </a:lnSpc>
              <a:buFont typeface="Arial"/>
              <a:buChar char="•"/>
            </a:pPr>
            <a:r>
              <a:rPr lang="en-US" b="true" sz="3900">
                <a:solidFill>
                  <a:srgbClr val="012776"/>
                </a:solidFill>
                <a:latin typeface="Mali Bold"/>
                <a:ea typeface="Mali Bold"/>
                <a:cs typeface="Mali Bold"/>
                <a:sym typeface="Mali Bold"/>
              </a:rPr>
              <a:t>Integrasi Data Beragam untuk analisis lengkap.</a:t>
            </a:r>
          </a:p>
          <a:p>
            <a:pPr algn="l" marL="842010" indent="-421005" lvl="1">
              <a:lnSpc>
                <a:spcPts val="4523"/>
              </a:lnSpc>
              <a:buFont typeface="Arial"/>
              <a:buChar char="•"/>
            </a:pPr>
            <a:r>
              <a:rPr lang="en-US" b="true" sz="3900">
                <a:solidFill>
                  <a:srgbClr val="012776"/>
                </a:solidFill>
                <a:latin typeface="Mali Bold"/>
                <a:ea typeface="Mali Bold"/>
                <a:cs typeface="Mali Bold"/>
                <a:sym typeface="Mali Bold"/>
              </a:rPr>
              <a:t>Prediksi Tren Kejahatan menggunakan machine learning.</a:t>
            </a:r>
          </a:p>
          <a:p>
            <a:pPr algn="l" marL="842010" indent="-421005" lvl="1">
              <a:lnSpc>
                <a:spcPts val="4523"/>
              </a:lnSpc>
              <a:buFont typeface="Arial"/>
              <a:buChar char="•"/>
            </a:pPr>
            <a:r>
              <a:rPr lang="en-US" b="true" sz="3900">
                <a:solidFill>
                  <a:srgbClr val="012776"/>
                </a:solidFill>
                <a:latin typeface="Mali Bold"/>
                <a:ea typeface="Mali Bold"/>
                <a:cs typeface="Mali Bold"/>
                <a:sym typeface="Mali Bold"/>
              </a:rPr>
              <a:t>Fokus pada Kekerasan Gend</a:t>
            </a:r>
            <a:r>
              <a:rPr lang="en-US" b="true" sz="3900">
                <a:solidFill>
                  <a:srgbClr val="012776"/>
                </a:solidFill>
                <a:latin typeface="Mali Bold"/>
                <a:ea typeface="Mali Bold"/>
                <a:cs typeface="Mali Bold"/>
                <a:sym typeface="Mali Bold"/>
              </a:rPr>
              <a:t>er da</a:t>
            </a:r>
            <a:r>
              <a:rPr lang="en-US" b="true" sz="3900">
                <a:solidFill>
                  <a:srgbClr val="012776"/>
                </a:solidFill>
                <a:latin typeface="Mali Bold"/>
                <a:ea typeface="Mali Bold"/>
                <a:cs typeface="Mali Bold"/>
                <a:sym typeface="Mali Bold"/>
              </a:rPr>
              <a:t>n penculikan perempuan.</a:t>
            </a:r>
          </a:p>
          <a:p>
            <a:pPr algn="l" marL="842010" indent="-421005" lvl="1">
              <a:lnSpc>
                <a:spcPts val="4523"/>
              </a:lnSpc>
              <a:buFont typeface="Arial"/>
              <a:buChar char="•"/>
            </a:pPr>
            <a:r>
              <a:rPr lang="en-US" b="true" sz="3900">
                <a:solidFill>
                  <a:srgbClr val="012776"/>
                </a:solidFill>
                <a:latin typeface="Mali Bold"/>
                <a:ea typeface="Mali Bold"/>
                <a:cs typeface="Mali Bold"/>
                <a:sym typeface="Mali Bold"/>
              </a:rPr>
              <a:t>Analisis Sosial-Ekonomi pengaruh kejahatan.</a:t>
            </a:r>
          </a:p>
          <a:p>
            <a:pPr algn="l" marL="842010" indent="-421005" lvl="1">
              <a:lnSpc>
                <a:spcPts val="4523"/>
              </a:lnSpc>
              <a:buFont typeface="Arial"/>
              <a:buChar char="•"/>
            </a:pPr>
            <a:r>
              <a:rPr lang="en-US" b="true" sz="3900">
                <a:solidFill>
                  <a:srgbClr val="012776"/>
                </a:solidFill>
                <a:latin typeface="Mali Bold"/>
                <a:ea typeface="Mali Bold"/>
                <a:cs typeface="Mali Bold"/>
                <a:sym typeface="Mali Bold"/>
              </a:rPr>
              <a:t>Pemantauan Kejahatan Real-time dengan laporan masyarakat.</a:t>
            </a:r>
          </a:p>
          <a:p>
            <a:pPr algn="l" marL="842010" indent="-421005" lvl="1">
              <a:lnSpc>
                <a:spcPts val="4523"/>
              </a:lnSpc>
              <a:buFont typeface="Arial"/>
              <a:buChar char="•"/>
            </a:pPr>
            <a:r>
              <a:rPr lang="en-US" b="true" sz="3900">
                <a:solidFill>
                  <a:srgbClr val="012776"/>
                </a:solidFill>
                <a:latin typeface="Mali Bold"/>
                <a:ea typeface="Mali Bold"/>
                <a:cs typeface="Mali Bold"/>
                <a:sym typeface="Mali Bold"/>
              </a:rPr>
              <a:t>Rekomendasi Kebijakan berbasis data.</a:t>
            </a:r>
          </a:p>
          <a:p>
            <a:pPr algn="l" marL="842010" indent="-421005" lvl="1">
              <a:lnSpc>
                <a:spcPts val="4523"/>
              </a:lnSpc>
              <a:buFont typeface="Arial"/>
              <a:buChar char="•"/>
            </a:pPr>
            <a:r>
              <a:rPr lang="en-US" b="true" sz="3900">
                <a:solidFill>
                  <a:srgbClr val="012776"/>
                </a:solidFill>
                <a:latin typeface="Mali Bold"/>
                <a:ea typeface="Mali Bold"/>
                <a:cs typeface="Mali Bold"/>
                <a:sym typeface="Mali Bold"/>
              </a:rPr>
              <a:t>Edukasi Publik tentang pencegahan kejahatan.</a:t>
            </a:r>
          </a:p>
          <a:p>
            <a:pPr algn="l" marL="842010" indent="-421005" lvl="1">
              <a:lnSpc>
                <a:spcPts val="4523"/>
              </a:lnSpc>
              <a:buFont typeface="Arial"/>
              <a:buChar char="•"/>
            </a:pPr>
            <a:r>
              <a:rPr lang="en-US" b="true" sz="3900">
                <a:solidFill>
                  <a:srgbClr val="012776"/>
                </a:solidFill>
                <a:latin typeface="Mali Bold"/>
                <a:ea typeface="Mali Bold"/>
                <a:cs typeface="Mali Bold"/>
                <a:sym typeface="Mali Bold"/>
              </a:rPr>
              <a:t>Kolaborasi dengan Penegak Hukum untuk penggunaan data.</a:t>
            </a:r>
          </a:p>
          <a:p>
            <a:pPr algn="l" marL="842010" indent="-421005" lvl="1">
              <a:lnSpc>
                <a:spcPts val="4523"/>
              </a:lnSpc>
              <a:buFont typeface="Arial"/>
              <a:buChar char="•"/>
            </a:pPr>
            <a:r>
              <a:rPr lang="en-US" b="true" sz="3900">
                <a:solidFill>
                  <a:srgbClr val="012776"/>
                </a:solidFill>
                <a:latin typeface="Mali Bold"/>
                <a:ea typeface="Mali Bold"/>
                <a:cs typeface="Mali Bold"/>
                <a:sym typeface="Mali Bold"/>
              </a:rPr>
              <a:t>Evaluasi Kebijakan Keamanan secara berkala untuk pemerintah India</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DAGoz8MBYJY</dc:identifier>
  <dcterms:modified xsi:type="dcterms:W3CDTF">2011-08-01T06:04:30Z</dcterms:modified>
  <cp:revision>1</cp:revision>
  <dc:title>India Instroduction Presentation Orange Educational Style</dc:title>
</cp:coreProperties>
</file>